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277" r:id="rId2"/>
    <p:sldId id="399" r:id="rId3"/>
    <p:sldId id="278" r:id="rId4"/>
    <p:sldId id="425" r:id="rId5"/>
    <p:sldId id="426" r:id="rId6"/>
    <p:sldId id="429" r:id="rId7"/>
    <p:sldId id="428" r:id="rId8"/>
    <p:sldId id="451" r:id="rId9"/>
    <p:sldId id="452" r:id="rId10"/>
    <p:sldId id="453" r:id="rId11"/>
    <p:sldId id="454" r:id="rId12"/>
    <p:sldId id="455" r:id="rId13"/>
    <p:sldId id="456" r:id="rId14"/>
    <p:sldId id="459" r:id="rId15"/>
    <p:sldId id="427" r:id="rId16"/>
    <p:sldId id="444" r:id="rId17"/>
    <p:sldId id="446" r:id="rId18"/>
    <p:sldId id="447" r:id="rId19"/>
    <p:sldId id="470" r:id="rId20"/>
    <p:sldId id="401" r:id="rId21"/>
    <p:sldId id="402" r:id="rId22"/>
    <p:sldId id="403" r:id="rId23"/>
    <p:sldId id="404" r:id="rId24"/>
    <p:sldId id="405" r:id="rId25"/>
    <p:sldId id="406" r:id="rId26"/>
    <p:sldId id="437" r:id="rId27"/>
    <p:sldId id="438" r:id="rId28"/>
    <p:sldId id="439" r:id="rId29"/>
    <p:sldId id="440" r:id="rId30"/>
    <p:sldId id="462" r:id="rId31"/>
    <p:sldId id="458" r:id="rId32"/>
    <p:sldId id="460" r:id="rId33"/>
    <p:sldId id="461" r:id="rId34"/>
    <p:sldId id="441" r:id="rId35"/>
    <p:sldId id="442" r:id="rId36"/>
    <p:sldId id="443" r:id="rId37"/>
    <p:sldId id="449" r:id="rId38"/>
    <p:sldId id="450" r:id="rId39"/>
    <p:sldId id="466" r:id="rId40"/>
    <p:sldId id="479" r:id="rId41"/>
    <p:sldId id="480" r:id="rId42"/>
    <p:sldId id="488" r:id="rId43"/>
    <p:sldId id="489" r:id="rId44"/>
    <p:sldId id="490" r:id="rId45"/>
    <p:sldId id="491" r:id="rId46"/>
    <p:sldId id="492" r:id="rId47"/>
    <p:sldId id="493" r:id="rId48"/>
    <p:sldId id="495" r:id="rId49"/>
    <p:sldId id="496" r:id="rId50"/>
    <p:sldId id="481" r:id="rId51"/>
    <p:sldId id="471" r:id="rId52"/>
    <p:sldId id="472" r:id="rId53"/>
    <p:sldId id="473" r:id="rId54"/>
    <p:sldId id="475" r:id="rId55"/>
    <p:sldId id="476" r:id="rId56"/>
    <p:sldId id="482" r:id="rId57"/>
    <p:sldId id="478" r:id="rId58"/>
    <p:sldId id="477" r:id="rId59"/>
    <p:sldId id="486" r:id="rId60"/>
    <p:sldId id="507" r:id="rId61"/>
    <p:sldId id="419" r:id="rId62"/>
    <p:sldId id="420" r:id="rId63"/>
    <p:sldId id="421" r:id="rId64"/>
    <p:sldId id="424" r:id="rId65"/>
    <p:sldId id="508" r:id="rId66"/>
    <p:sldId id="509" r:id="rId67"/>
    <p:sldId id="510" r:id="rId68"/>
    <p:sldId id="422" r:id="rId69"/>
    <p:sldId id="497" r:id="rId70"/>
    <p:sldId id="498" r:id="rId71"/>
    <p:sldId id="503" r:id="rId72"/>
    <p:sldId id="499" r:id="rId73"/>
    <p:sldId id="502" r:id="rId74"/>
    <p:sldId id="501" r:id="rId75"/>
    <p:sldId id="504" r:id="rId76"/>
    <p:sldId id="423" r:id="rId77"/>
    <p:sldId id="483" r:id="rId78"/>
    <p:sldId id="485" r:id="rId79"/>
    <p:sldId id="484" r:id="rId8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1E5F"/>
    <a:srgbClr val="172659"/>
    <a:srgbClr val="0C205C"/>
    <a:srgbClr val="FFFFFF"/>
    <a:srgbClr val="4D4D4D"/>
    <a:srgbClr val="0C1E5E"/>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85" d="100"/>
          <a:sy n="85" d="100"/>
        </p:scale>
        <p:origin x="-2352" y="-10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notesMaster" Target="notesMasters/notesMaster1.xml"/><Relationship Id="rId82" Type="http://schemas.openxmlformats.org/officeDocument/2006/relationships/printerSettings" Target="printerSettings/printerSettings1.bin"/><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45E4D8-A772-A046-8A82-E60DDEE6C98A}" type="datetimeFigureOut">
              <a:rPr lang="en-US" smtClean="0"/>
              <a:t>9/19/13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C95DCC-2361-ED46-ADA3-5CD00B277596}" type="slidenum">
              <a:rPr lang="en-US" smtClean="0"/>
              <a:t>‹#›</a:t>
            </a:fld>
            <a:endParaRPr lang="en-US"/>
          </a:p>
        </p:txBody>
      </p:sp>
    </p:spTree>
    <p:extLst>
      <p:ext uri="{BB962C8B-B14F-4D97-AF65-F5344CB8AC3E}">
        <p14:creationId xmlns:p14="http://schemas.microsoft.com/office/powerpoint/2010/main" val="13770803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1D12233-EEA7-DA4D-BC7B-04CC2EB0C404}" type="datetimeFigureOut">
              <a:rPr lang="en-US" smtClean="0"/>
              <a:t>9/19/13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C618-DCB1-E247-8511-C8FC100F7DA0}" type="slidenum">
              <a:rPr lang="en-US" smtClean="0"/>
              <a:t>‹#›</a:t>
            </a:fld>
            <a:endParaRPr lang="en-US"/>
          </a:p>
        </p:txBody>
      </p:sp>
    </p:spTree>
    <p:extLst>
      <p:ext uri="{BB962C8B-B14F-4D97-AF65-F5344CB8AC3E}">
        <p14:creationId xmlns:p14="http://schemas.microsoft.com/office/powerpoint/2010/main" val="3966803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D12233-EEA7-DA4D-BC7B-04CC2EB0C404}" type="datetimeFigureOut">
              <a:rPr lang="en-US" smtClean="0"/>
              <a:t>9/19/13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C618-DCB1-E247-8511-C8FC100F7DA0}" type="slidenum">
              <a:rPr lang="en-US" smtClean="0"/>
              <a:t>‹#›</a:t>
            </a:fld>
            <a:endParaRPr lang="en-US"/>
          </a:p>
        </p:txBody>
      </p:sp>
      <p:pic>
        <p:nvPicPr>
          <p:cNvPr id="7" name="Picture 6" descr="bloomberg.shield.small.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509" y="5470010"/>
            <a:ext cx="2241400" cy="2397777"/>
          </a:xfrm>
          <a:prstGeom prst="rect">
            <a:avLst/>
          </a:prstGeom>
        </p:spPr>
      </p:pic>
    </p:spTree>
    <p:extLst>
      <p:ext uri="{BB962C8B-B14F-4D97-AF65-F5344CB8AC3E}">
        <p14:creationId xmlns:p14="http://schemas.microsoft.com/office/powerpoint/2010/main" val="3074425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D12233-EEA7-DA4D-BC7B-04CC2EB0C404}" type="datetimeFigureOut">
              <a:rPr lang="en-US" smtClean="0"/>
              <a:t>9/19/13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C618-DCB1-E247-8511-C8FC100F7DA0}" type="slidenum">
              <a:rPr lang="en-US" smtClean="0"/>
              <a:t>‹#›</a:t>
            </a:fld>
            <a:endParaRPr lang="en-US"/>
          </a:p>
        </p:txBody>
      </p:sp>
    </p:spTree>
    <p:extLst>
      <p:ext uri="{BB962C8B-B14F-4D97-AF65-F5344CB8AC3E}">
        <p14:creationId xmlns:p14="http://schemas.microsoft.com/office/powerpoint/2010/main" val="1568472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D12233-EEA7-DA4D-BC7B-04CC2EB0C404}" type="datetimeFigureOut">
              <a:rPr lang="en-US" smtClean="0"/>
              <a:t>9/19/13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C618-DCB1-E247-8511-C8FC100F7DA0}" type="slidenum">
              <a:rPr lang="en-US" smtClean="0"/>
              <a:t>‹#›</a:t>
            </a:fld>
            <a:endParaRPr lang="en-US"/>
          </a:p>
        </p:txBody>
      </p:sp>
    </p:spTree>
    <p:extLst>
      <p:ext uri="{BB962C8B-B14F-4D97-AF65-F5344CB8AC3E}">
        <p14:creationId xmlns:p14="http://schemas.microsoft.com/office/powerpoint/2010/main" val="533554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1D12233-EEA7-DA4D-BC7B-04CC2EB0C404}" type="datetimeFigureOut">
              <a:rPr lang="en-US" smtClean="0"/>
              <a:t>9/19/13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C618-DCB1-E247-8511-C8FC100F7DA0}" type="slidenum">
              <a:rPr lang="en-US" smtClean="0"/>
              <a:t>‹#›</a:t>
            </a:fld>
            <a:endParaRPr lang="en-US"/>
          </a:p>
        </p:txBody>
      </p:sp>
    </p:spTree>
    <p:extLst>
      <p:ext uri="{BB962C8B-B14F-4D97-AF65-F5344CB8AC3E}">
        <p14:creationId xmlns:p14="http://schemas.microsoft.com/office/powerpoint/2010/main" val="3888760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1D12233-EEA7-DA4D-BC7B-04CC2EB0C404}" type="datetimeFigureOut">
              <a:rPr lang="en-US" smtClean="0"/>
              <a:t>9/19/13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0EC618-DCB1-E247-8511-C8FC100F7DA0}" type="slidenum">
              <a:rPr lang="en-US" smtClean="0"/>
              <a:t>‹#›</a:t>
            </a:fld>
            <a:endParaRPr lang="en-US"/>
          </a:p>
        </p:txBody>
      </p:sp>
    </p:spTree>
    <p:extLst>
      <p:ext uri="{BB962C8B-B14F-4D97-AF65-F5344CB8AC3E}">
        <p14:creationId xmlns:p14="http://schemas.microsoft.com/office/powerpoint/2010/main" val="1015525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1D12233-EEA7-DA4D-BC7B-04CC2EB0C404}" type="datetimeFigureOut">
              <a:rPr lang="en-US" smtClean="0"/>
              <a:t>9/19/13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0EC618-DCB1-E247-8511-C8FC100F7DA0}" type="slidenum">
              <a:rPr lang="en-US" smtClean="0"/>
              <a:t>‹#›</a:t>
            </a:fld>
            <a:endParaRPr lang="en-US"/>
          </a:p>
        </p:txBody>
      </p:sp>
    </p:spTree>
    <p:extLst>
      <p:ext uri="{BB962C8B-B14F-4D97-AF65-F5344CB8AC3E}">
        <p14:creationId xmlns:p14="http://schemas.microsoft.com/office/powerpoint/2010/main" val="3151281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1D12233-EEA7-DA4D-BC7B-04CC2EB0C404}" type="datetimeFigureOut">
              <a:rPr lang="en-US" smtClean="0"/>
              <a:t>9/19/13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0EC618-DCB1-E247-8511-C8FC100F7DA0}" type="slidenum">
              <a:rPr lang="en-US" smtClean="0"/>
              <a:t>‹#›</a:t>
            </a:fld>
            <a:endParaRPr lang="en-US"/>
          </a:p>
        </p:txBody>
      </p:sp>
    </p:spTree>
    <p:extLst>
      <p:ext uri="{BB962C8B-B14F-4D97-AF65-F5344CB8AC3E}">
        <p14:creationId xmlns:p14="http://schemas.microsoft.com/office/powerpoint/2010/main" val="4038958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D12233-EEA7-DA4D-BC7B-04CC2EB0C404}" type="datetimeFigureOut">
              <a:rPr lang="en-US" smtClean="0"/>
              <a:t>9/19/13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0EC618-DCB1-E247-8511-C8FC100F7DA0}" type="slidenum">
              <a:rPr lang="en-US" smtClean="0"/>
              <a:t>‹#›</a:t>
            </a:fld>
            <a:endParaRPr lang="en-US"/>
          </a:p>
        </p:txBody>
      </p:sp>
    </p:spTree>
    <p:extLst>
      <p:ext uri="{BB962C8B-B14F-4D97-AF65-F5344CB8AC3E}">
        <p14:creationId xmlns:p14="http://schemas.microsoft.com/office/powerpoint/2010/main" val="871750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D12233-EEA7-DA4D-BC7B-04CC2EB0C404}" type="datetimeFigureOut">
              <a:rPr lang="en-US" smtClean="0"/>
              <a:t>9/19/13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0EC618-DCB1-E247-8511-C8FC100F7DA0}" type="slidenum">
              <a:rPr lang="en-US" smtClean="0"/>
              <a:t>‹#›</a:t>
            </a:fld>
            <a:endParaRPr lang="en-US"/>
          </a:p>
        </p:txBody>
      </p:sp>
    </p:spTree>
    <p:extLst>
      <p:ext uri="{BB962C8B-B14F-4D97-AF65-F5344CB8AC3E}">
        <p14:creationId xmlns:p14="http://schemas.microsoft.com/office/powerpoint/2010/main" val="624208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D12233-EEA7-DA4D-BC7B-04CC2EB0C404}" type="datetimeFigureOut">
              <a:rPr lang="en-US" smtClean="0"/>
              <a:t>9/19/13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0EC618-DCB1-E247-8511-C8FC100F7DA0}" type="slidenum">
              <a:rPr lang="en-US" smtClean="0"/>
              <a:t>‹#›</a:t>
            </a:fld>
            <a:endParaRPr lang="en-US"/>
          </a:p>
        </p:txBody>
      </p:sp>
    </p:spTree>
    <p:extLst>
      <p:ext uri="{BB962C8B-B14F-4D97-AF65-F5344CB8AC3E}">
        <p14:creationId xmlns:p14="http://schemas.microsoft.com/office/powerpoint/2010/main" val="62550643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D12233-EEA7-DA4D-BC7B-04CC2EB0C404}" type="datetimeFigureOut">
              <a:rPr lang="en-US" smtClean="0"/>
              <a:t>9/19/13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0EC618-DCB1-E247-8511-C8FC100F7DA0}" type="slidenum">
              <a:rPr lang="en-US" smtClean="0"/>
              <a:t>‹#›</a:t>
            </a:fld>
            <a:endParaRPr lang="en-US"/>
          </a:p>
        </p:txBody>
      </p:sp>
      <p:pic>
        <p:nvPicPr>
          <p:cNvPr id="9" name="Picture 8" descr="bloomberg.shield.small.blue.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36617" y="6253621"/>
            <a:ext cx="1101803" cy="1178673"/>
          </a:xfrm>
          <a:prstGeom prst="rect">
            <a:avLst/>
          </a:prstGeom>
        </p:spPr>
      </p:pic>
      <p:sp>
        <p:nvSpPr>
          <p:cNvPr id="11" name="TextBox 10"/>
          <p:cNvSpPr txBox="1"/>
          <p:nvPr userDrawn="1"/>
        </p:nvSpPr>
        <p:spPr>
          <a:xfrm>
            <a:off x="2172680" y="4788743"/>
            <a:ext cx="2096998" cy="553998"/>
          </a:xfrm>
          <a:prstGeom prst="rect">
            <a:avLst/>
          </a:prstGeom>
          <a:noFill/>
        </p:spPr>
        <p:txBody>
          <a:bodyPr wrap="none" rtlCol="0">
            <a:spAutoFit/>
          </a:bodyPr>
          <a:lstStyle/>
          <a:p>
            <a:r>
              <a:rPr lang="en-US" sz="3000" dirty="0" smtClean="0">
                <a:solidFill>
                  <a:srgbClr val="FFFFFF"/>
                </a:solidFill>
              </a:rPr>
              <a:t>@</a:t>
            </a:r>
            <a:r>
              <a:rPr lang="en-US" sz="3000" dirty="0" err="1" smtClean="0">
                <a:solidFill>
                  <a:srgbClr val="FFFFFF"/>
                </a:solidFill>
              </a:rPr>
              <a:t>leekgroup</a:t>
            </a:r>
            <a:endParaRPr lang="en-US" sz="3000" dirty="0" smtClean="0">
              <a:solidFill>
                <a:srgbClr val="FFFFFF"/>
              </a:solidFill>
            </a:endParaRPr>
          </a:p>
        </p:txBody>
      </p:sp>
      <p:sp>
        <p:nvSpPr>
          <p:cNvPr id="12" name="TextBox 11"/>
          <p:cNvSpPr txBox="1"/>
          <p:nvPr userDrawn="1"/>
        </p:nvSpPr>
        <p:spPr>
          <a:xfrm>
            <a:off x="7103764" y="6321365"/>
            <a:ext cx="1583036" cy="400110"/>
          </a:xfrm>
          <a:prstGeom prst="rect">
            <a:avLst/>
          </a:prstGeom>
          <a:noFill/>
        </p:spPr>
        <p:txBody>
          <a:bodyPr wrap="none" rtlCol="0">
            <a:spAutoFit/>
          </a:bodyPr>
          <a:lstStyle/>
          <a:p>
            <a:r>
              <a:rPr lang="en-US" sz="2000" dirty="0" smtClean="0">
                <a:solidFill>
                  <a:srgbClr val="0A1E5F"/>
                </a:solidFill>
              </a:rPr>
              <a:t>@</a:t>
            </a:r>
            <a:r>
              <a:rPr lang="en-US" sz="2000" dirty="0" err="1" smtClean="0">
                <a:solidFill>
                  <a:srgbClr val="0A1E5F"/>
                </a:solidFill>
              </a:rPr>
              <a:t>simplystats</a:t>
            </a:r>
            <a:endParaRPr lang="en-US" sz="2000" dirty="0" smtClean="0">
              <a:solidFill>
                <a:srgbClr val="0A1E5F"/>
              </a:solidFill>
            </a:endParaRPr>
          </a:p>
        </p:txBody>
      </p:sp>
    </p:spTree>
    <p:extLst>
      <p:ext uri="{BB962C8B-B14F-4D97-AF65-F5344CB8AC3E}">
        <p14:creationId xmlns:p14="http://schemas.microsoft.com/office/powerpoint/2010/main" val="2478732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accent6"/>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rgbClr val="0A1E5F"/>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A1E5F"/>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0A1E5F"/>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0A1E5F"/>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0A1E5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3.png"/><Relationship Id="rId1" Type="http://schemas.microsoft.com/office/2007/relationships/media" Target="file://localhost/Users/jtleek/.Trash/Untitled.mov" TargetMode="External"/><Relationship Id="rId2" Type="http://schemas.openxmlformats.org/officeDocument/2006/relationships/video" Target="file://localhost/Users/jtleek/.Trash/Untitled.mov"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9.png"/><Relationship Id="rId5" Type="http://schemas.openxmlformats.org/officeDocument/2006/relationships/image" Target="../media/image30.png"/><Relationship Id="rId1" Type="http://schemas.microsoft.com/office/2007/relationships/media" Target="../media/media1.mp4"/><Relationship Id="rId2" Type="http://schemas.openxmlformats.org/officeDocument/2006/relationships/video" Target="../media/media1.mp4"/></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6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1706" y="2130425"/>
            <a:ext cx="8740588" cy="1470025"/>
          </a:xfrm>
        </p:spPr>
        <p:txBody>
          <a:bodyPr/>
          <a:lstStyle/>
          <a:p>
            <a:r>
              <a:rPr lang="en-US" dirty="0" smtClean="0"/>
              <a:t>teaching data science to the masses</a:t>
            </a:r>
            <a:endParaRPr lang="en-US" dirty="0"/>
          </a:p>
        </p:txBody>
      </p:sp>
      <p:sp>
        <p:nvSpPr>
          <p:cNvPr id="3" name="Subtitle 2"/>
          <p:cNvSpPr>
            <a:spLocks noGrp="1"/>
          </p:cNvSpPr>
          <p:nvPr>
            <p:ph type="subTitle" idx="1"/>
          </p:nvPr>
        </p:nvSpPr>
        <p:spPr>
          <a:xfrm>
            <a:off x="1028700" y="3886200"/>
            <a:ext cx="7086600" cy="1752600"/>
          </a:xfrm>
        </p:spPr>
        <p:txBody>
          <a:bodyPr/>
          <a:lstStyle/>
          <a:p>
            <a:r>
              <a:rPr lang="en-US" dirty="0" smtClean="0">
                <a:solidFill>
                  <a:srgbClr val="0A1E5F"/>
                </a:solidFill>
              </a:rPr>
              <a:t>Jeff Leek</a:t>
            </a:r>
          </a:p>
          <a:p>
            <a:r>
              <a:rPr lang="en-US" dirty="0" smtClean="0">
                <a:solidFill>
                  <a:srgbClr val="0A1E5F"/>
                </a:solidFill>
              </a:rPr>
              <a:t>Johns Hopkins Bloomberg Biostatistics</a:t>
            </a:r>
          </a:p>
          <a:p>
            <a:endParaRPr lang="en-US" dirty="0" smtClean="0">
              <a:solidFill>
                <a:srgbClr val="0A1E5F"/>
              </a:solidFill>
            </a:endParaRPr>
          </a:p>
        </p:txBody>
      </p:sp>
    </p:spTree>
    <p:extLst>
      <p:ext uri="{BB962C8B-B14F-4D97-AF65-F5344CB8AC3E}">
        <p14:creationId xmlns:p14="http://schemas.microsoft.com/office/powerpoint/2010/main" val="34962075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high-throughput tech </a:t>
            </a:r>
            <a:r>
              <a:rPr lang="en-US" dirty="0" err="1" smtClean="0">
                <a:latin typeface="Wingdings"/>
                <a:ea typeface="Wingdings"/>
                <a:cs typeface="Wingdings"/>
              </a:rPr>
              <a:t></a:t>
            </a:r>
            <a:r>
              <a:rPr lang="en-US" dirty="0" smtClean="0"/>
              <a:t> clinical tool</a:t>
            </a:r>
            <a:endParaRPr lang="en-US" dirty="0"/>
          </a:p>
        </p:txBody>
      </p:sp>
      <p:sp>
        <p:nvSpPr>
          <p:cNvPr id="4" name="Content Placeholder 2"/>
          <p:cNvSpPr txBox="1">
            <a:spLocks/>
          </p:cNvSpPr>
          <p:nvPr/>
        </p:nvSpPr>
        <p:spPr>
          <a:xfrm>
            <a:off x="4546600" y="1968961"/>
            <a:ext cx="4419600" cy="4525963"/>
          </a:xfrm>
          <a:prstGeom prst="rect">
            <a:avLst/>
          </a:prstGeom>
        </p:spPr>
        <p:txBody>
          <a:bodyPr vert="horz" lIns="91440" tIns="45720" rIns="91440" bIns="45720" rtlCol="0">
            <a:normAutofit/>
          </a:bodyPr>
          <a:lstStyle/>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rPr>
              <a:t>Preprocessing</a:t>
            </a:r>
          </a:p>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rPr>
              <a:t>Experimental</a:t>
            </a:r>
            <a:r>
              <a:rPr kumimoji="0" lang="en-US" sz="3200" b="0" i="0" u="none" strike="noStrike" kern="1200" cap="none" spc="0" normalizeH="0" noProof="0" dirty="0" smtClean="0">
                <a:ln>
                  <a:noFill/>
                </a:ln>
                <a:solidFill>
                  <a:schemeClr val="accent2"/>
                </a:solidFill>
                <a:effectLst/>
                <a:uLnTx/>
                <a:uFillTx/>
                <a:latin typeface="Trebuchet MS"/>
                <a:ea typeface="+mn-ea"/>
                <a:cs typeface="Trebuchet MS"/>
              </a:rPr>
              <a:t> Design</a:t>
            </a:r>
            <a:endPar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endParaRPr>
          </a:p>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r>
              <a:rPr lang="en-US" sz="3200" dirty="0" smtClean="0">
                <a:solidFill>
                  <a:schemeClr val="accent2"/>
                </a:solidFill>
                <a:latin typeface="Trebuchet MS"/>
                <a:cs typeface="Trebuchet MS"/>
              </a:rPr>
              <a:t>Statistical inference</a:t>
            </a:r>
            <a:endPar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endParaRPr>
          </a:p>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rPr>
              <a:t>Machine learning</a:t>
            </a:r>
          </a:p>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rPr>
              <a:t>Software/Visualization</a:t>
            </a:r>
          </a:p>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endPar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endParaRPr>
          </a:p>
        </p:txBody>
      </p:sp>
      <p:sp>
        <p:nvSpPr>
          <p:cNvPr id="10" name="Right Bracket 9"/>
          <p:cNvSpPr/>
          <p:nvPr/>
        </p:nvSpPr>
        <p:spPr>
          <a:xfrm>
            <a:off x="3759200" y="1968961"/>
            <a:ext cx="304800" cy="3992880"/>
          </a:xfrm>
          <a:prstGeom prst="rightBracket">
            <a:avLst/>
          </a:prstGeom>
          <a:ln w="1270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sp>
      <p:sp>
        <p:nvSpPr>
          <p:cNvPr id="11" name="Left Arrow 10"/>
          <p:cNvSpPr/>
          <p:nvPr/>
        </p:nvSpPr>
        <p:spPr>
          <a:xfrm>
            <a:off x="4127500" y="2649681"/>
            <a:ext cx="698500" cy="487680"/>
          </a:xfrm>
          <a:prstGeom prst="leftArrow">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sp>
      <p:pic>
        <p:nvPicPr>
          <p:cNvPr id="7" name="Picture 6"/>
          <p:cNvPicPr>
            <a:picLocks noChangeAspect="1"/>
          </p:cNvPicPr>
          <p:nvPr/>
        </p:nvPicPr>
        <p:blipFill>
          <a:blip r:embed="rId2"/>
          <a:stretch>
            <a:fillRect/>
          </a:stretch>
        </p:blipFill>
        <p:spPr>
          <a:xfrm>
            <a:off x="495300" y="2246103"/>
            <a:ext cx="3136900" cy="3284455"/>
          </a:xfrm>
          <a:prstGeom prst="rect">
            <a:avLst/>
          </a:prstGeom>
        </p:spPr>
      </p:pic>
      <p:sp>
        <p:nvSpPr>
          <p:cNvPr id="8" name="TextBox 7"/>
          <p:cNvSpPr txBox="1"/>
          <p:nvPr/>
        </p:nvSpPr>
        <p:spPr>
          <a:xfrm>
            <a:off x="279400" y="5484043"/>
            <a:ext cx="3568029" cy="369332"/>
          </a:xfrm>
          <a:prstGeom prst="rect">
            <a:avLst/>
          </a:prstGeom>
          <a:noFill/>
        </p:spPr>
        <p:txBody>
          <a:bodyPr wrap="none" rtlCol="0">
            <a:spAutoFit/>
          </a:bodyPr>
          <a:lstStyle/>
          <a:p>
            <a:r>
              <a:rPr lang="en-US" dirty="0" smtClean="0">
                <a:solidFill>
                  <a:srgbClr val="4F81BD"/>
                </a:solidFill>
                <a:latin typeface="Trebuchet MS"/>
                <a:cs typeface="Trebuchet MS"/>
              </a:rPr>
              <a:t>Hansen et al. </a:t>
            </a:r>
            <a:r>
              <a:rPr lang="en-US" i="1" dirty="0" smtClean="0">
                <a:solidFill>
                  <a:srgbClr val="4F81BD"/>
                </a:solidFill>
                <a:latin typeface="Trebuchet MS"/>
                <a:cs typeface="Trebuchet MS"/>
              </a:rPr>
              <a:t>Nat. Biotech. </a:t>
            </a:r>
            <a:r>
              <a:rPr lang="en-US" dirty="0" smtClean="0">
                <a:solidFill>
                  <a:srgbClr val="4F81BD"/>
                </a:solidFill>
                <a:latin typeface="Trebuchet MS"/>
                <a:cs typeface="Trebuchet MS"/>
              </a:rPr>
              <a:t>2011</a:t>
            </a:r>
          </a:p>
        </p:txBody>
      </p:sp>
      <p:sp>
        <p:nvSpPr>
          <p:cNvPr id="9" name="TextBox 8"/>
          <p:cNvSpPr txBox="1"/>
          <p:nvPr/>
        </p:nvSpPr>
        <p:spPr>
          <a:xfrm>
            <a:off x="434484" y="1681201"/>
            <a:ext cx="3313728" cy="492443"/>
          </a:xfrm>
          <a:prstGeom prst="rect">
            <a:avLst/>
          </a:prstGeom>
          <a:noFill/>
        </p:spPr>
        <p:txBody>
          <a:bodyPr wrap="none" rtlCol="0">
            <a:spAutoFit/>
          </a:bodyPr>
          <a:lstStyle/>
          <a:p>
            <a:r>
              <a:rPr lang="en-US" sz="2600" dirty="0" smtClean="0">
                <a:solidFill>
                  <a:schemeClr val="tx1">
                    <a:lumMod val="50000"/>
                    <a:lumOff val="50000"/>
                  </a:schemeClr>
                </a:solidFill>
                <a:latin typeface="Trebuchet MS"/>
                <a:cs typeface="Trebuchet MS"/>
              </a:rPr>
              <a:t>RNA-</a:t>
            </a:r>
            <a:r>
              <a:rPr lang="en-US" sz="2600" dirty="0" err="1" smtClean="0">
                <a:solidFill>
                  <a:schemeClr val="tx1">
                    <a:lumMod val="50000"/>
                    <a:lumOff val="50000"/>
                  </a:schemeClr>
                </a:solidFill>
                <a:latin typeface="Trebuchet MS"/>
                <a:cs typeface="Trebuchet MS"/>
              </a:rPr>
              <a:t>Seq</a:t>
            </a:r>
            <a:r>
              <a:rPr lang="en-US" sz="2600" dirty="0" smtClean="0">
                <a:solidFill>
                  <a:schemeClr val="tx1">
                    <a:lumMod val="50000"/>
                    <a:lumOff val="50000"/>
                  </a:schemeClr>
                </a:solidFill>
                <a:latin typeface="Trebuchet MS"/>
                <a:cs typeface="Trebuchet MS"/>
              </a:rPr>
              <a:t> Sample Size</a:t>
            </a:r>
          </a:p>
        </p:txBody>
      </p:sp>
    </p:spTree>
    <p:extLst>
      <p:ext uri="{BB962C8B-B14F-4D97-AF65-F5344CB8AC3E}">
        <p14:creationId xmlns:p14="http://schemas.microsoft.com/office/powerpoint/2010/main" val="145458319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Screen Shot 2013-02-25 at 1.58.51 AM.png"/>
          <p:cNvPicPr>
            <a:picLocks noChangeAspect="1"/>
          </p:cNvPicPr>
          <p:nvPr/>
        </p:nvPicPr>
        <p:blipFill>
          <a:blip r:embed="rId2"/>
          <a:stretch>
            <a:fillRect/>
          </a:stretch>
        </p:blipFill>
        <p:spPr>
          <a:xfrm>
            <a:off x="615945" y="2103635"/>
            <a:ext cx="2962630" cy="3741793"/>
          </a:xfrm>
          <a:prstGeom prst="rect">
            <a:avLst/>
          </a:prstGeom>
        </p:spPr>
      </p:pic>
      <p:sp>
        <p:nvSpPr>
          <p:cNvPr id="2" name="Title 1"/>
          <p:cNvSpPr>
            <a:spLocks noGrp="1"/>
          </p:cNvSpPr>
          <p:nvPr>
            <p:ph type="title"/>
          </p:nvPr>
        </p:nvSpPr>
        <p:spPr/>
        <p:txBody>
          <a:bodyPr>
            <a:normAutofit fontScale="90000"/>
          </a:bodyPr>
          <a:lstStyle/>
          <a:p>
            <a:r>
              <a:rPr lang="en-US" dirty="0" smtClean="0"/>
              <a:t>high-throughput tech </a:t>
            </a:r>
            <a:r>
              <a:rPr lang="en-US" dirty="0" err="1" smtClean="0">
                <a:latin typeface="Wingdings"/>
                <a:ea typeface="Wingdings"/>
                <a:cs typeface="Wingdings"/>
              </a:rPr>
              <a:t></a:t>
            </a:r>
            <a:r>
              <a:rPr lang="en-US" dirty="0" smtClean="0"/>
              <a:t> clinical tool</a:t>
            </a:r>
            <a:endParaRPr lang="en-US" dirty="0"/>
          </a:p>
        </p:txBody>
      </p:sp>
      <p:sp>
        <p:nvSpPr>
          <p:cNvPr id="4" name="Content Placeholder 2"/>
          <p:cNvSpPr txBox="1">
            <a:spLocks/>
          </p:cNvSpPr>
          <p:nvPr/>
        </p:nvSpPr>
        <p:spPr>
          <a:xfrm>
            <a:off x="4546600" y="1968961"/>
            <a:ext cx="4419600" cy="4525963"/>
          </a:xfrm>
          <a:prstGeom prst="rect">
            <a:avLst/>
          </a:prstGeom>
        </p:spPr>
        <p:txBody>
          <a:bodyPr vert="horz" lIns="91440" tIns="45720" rIns="91440" bIns="45720" rtlCol="0">
            <a:normAutofit/>
          </a:bodyPr>
          <a:lstStyle/>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rPr>
              <a:t>Preprocessing</a:t>
            </a:r>
          </a:p>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rPr>
              <a:t>Experimental</a:t>
            </a:r>
            <a:r>
              <a:rPr kumimoji="0" lang="en-US" sz="3200" b="0" i="0" u="none" strike="noStrike" kern="1200" cap="none" spc="0" normalizeH="0" noProof="0" dirty="0" smtClean="0">
                <a:ln>
                  <a:noFill/>
                </a:ln>
                <a:solidFill>
                  <a:schemeClr val="accent2"/>
                </a:solidFill>
                <a:effectLst/>
                <a:uLnTx/>
                <a:uFillTx/>
                <a:latin typeface="Trebuchet MS"/>
                <a:ea typeface="+mn-ea"/>
                <a:cs typeface="Trebuchet MS"/>
              </a:rPr>
              <a:t> Design</a:t>
            </a:r>
            <a:endPar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endParaRPr>
          </a:p>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r>
              <a:rPr lang="en-US" sz="3200" dirty="0" smtClean="0">
                <a:solidFill>
                  <a:schemeClr val="accent2"/>
                </a:solidFill>
                <a:latin typeface="Trebuchet MS"/>
                <a:cs typeface="Trebuchet MS"/>
              </a:rPr>
              <a:t>Statistical inference</a:t>
            </a:r>
            <a:endPar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endParaRPr>
          </a:p>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rPr>
              <a:t>Machine learning</a:t>
            </a:r>
          </a:p>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rPr>
              <a:t>Software/Visualization</a:t>
            </a:r>
          </a:p>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endPar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endParaRPr>
          </a:p>
        </p:txBody>
      </p:sp>
      <p:sp>
        <p:nvSpPr>
          <p:cNvPr id="10" name="Right Bracket 9"/>
          <p:cNvSpPr/>
          <p:nvPr/>
        </p:nvSpPr>
        <p:spPr>
          <a:xfrm>
            <a:off x="3759200" y="1968961"/>
            <a:ext cx="304800" cy="3992880"/>
          </a:xfrm>
          <a:prstGeom prst="rightBracket">
            <a:avLst/>
          </a:prstGeom>
          <a:ln w="1270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sp>
      <p:sp>
        <p:nvSpPr>
          <p:cNvPr id="11" name="Left Arrow 10"/>
          <p:cNvSpPr/>
          <p:nvPr/>
        </p:nvSpPr>
        <p:spPr>
          <a:xfrm>
            <a:off x="4127500" y="3208481"/>
            <a:ext cx="698500" cy="487680"/>
          </a:xfrm>
          <a:prstGeom prst="leftArrow">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sp>
      <p:sp>
        <p:nvSpPr>
          <p:cNvPr id="9" name="TextBox 8"/>
          <p:cNvSpPr txBox="1"/>
          <p:nvPr/>
        </p:nvSpPr>
        <p:spPr>
          <a:xfrm>
            <a:off x="789316" y="1695395"/>
            <a:ext cx="2715883" cy="523220"/>
          </a:xfrm>
          <a:prstGeom prst="rect">
            <a:avLst/>
          </a:prstGeom>
          <a:noFill/>
        </p:spPr>
        <p:txBody>
          <a:bodyPr wrap="none" rtlCol="0">
            <a:spAutoFit/>
          </a:bodyPr>
          <a:lstStyle/>
          <a:p>
            <a:r>
              <a:rPr lang="en-US" sz="2800" dirty="0" smtClean="0">
                <a:solidFill>
                  <a:srgbClr val="7F7F7F"/>
                </a:solidFill>
                <a:latin typeface="Trebuchet MS"/>
                <a:cs typeface="Trebuchet MS"/>
              </a:rPr>
              <a:t>Multiple Testing</a:t>
            </a:r>
          </a:p>
        </p:txBody>
      </p:sp>
      <p:sp>
        <p:nvSpPr>
          <p:cNvPr id="12" name="TextBox 11"/>
          <p:cNvSpPr txBox="1"/>
          <p:nvPr/>
        </p:nvSpPr>
        <p:spPr>
          <a:xfrm>
            <a:off x="605362" y="5798341"/>
            <a:ext cx="3273623" cy="369332"/>
          </a:xfrm>
          <a:prstGeom prst="rect">
            <a:avLst/>
          </a:prstGeom>
          <a:noFill/>
        </p:spPr>
        <p:txBody>
          <a:bodyPr wrap="none" rtlCol="0">
            <a:spAutoFit/>
          </a:bodyPr>
          <a:lstStyle/>
          <a:p>
            <a:r>
              <a:rPr lang="en-US" dirty="0" smtClean="0">
                <a:solidFill>
                  <a:srgbClr val="4F81BD"/>
                </a:solidFill>
                <a:latin typeface="Trebuchet MS"/>
                <a:cs typeface="Trebuchet MS"/>
              </a:rPr>
              <a:t>Leek and Storey, </a:t>
            </a:r>
            <a:r>
              <a:rPr lang="en-US" i="1" dirty="0" smtClean="0">
                <a:solidFill>
                  <a:srgbClr val="4F81BD"/>
                </a:solidFill>
                <a:latin typeface="Trebuchet MS"/>
                <a:cs typeface="Trebuchet MS"/>
              </a:rPr>
              <a:t>SAGMB</a:t>
            </a:r>
            <a:r>
              <a:rPr lang="en-US" dirty="0" smtClean="0">
                <a:solidFill>
                  <a:srgbClr val="4F81BD"/>
                </a:solidFill>
                <a:latin typeface="Trebuchet MS"/>
                <a:cs typeface="Trebuchet MS"/>
              </a:rPr>
              <a:t> 2011</a:t>
            </a:r>
            <a:endParaRPr lang="en-US" i="1" dirty="0" smtClean="0">
              <a:solidFill>
                <a:srgbClr val="4F81BD"/>
              </a:solidFill>
              <a:latin typeface="Trebuchet MS"/>
              <a:cs typeface="Trebuchet MS"/>
            </a:endParaRPr>
          </a:p>
        </p:txBody>
      </p:sp>
    </p:spTree>
    <p:extLst>
      <p:ext uri="{BB962C8B-B14F-4D97-AF65-F5344CB8AC3E}">
        <p14:creationId xmlns:p14="http://schemas.microsoft.com/office/powerpoint/2010/main" val="242488946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high-throughput tech </a:t>
            </a:r>
            <a:r>
              <a:rPr lang="en-US" dirty="0" err="1" smtClean="0">
                <a:latin typeface="Wingdings"/>
                <a:ea typeface="Wingdings"/>
                <a:cs typeface="Wingdings"/>
              </a:rPr>
              <a:t></a:t>
            </a:r>
            <a:r>
              <a:rPr lang="en-US" dirty="0" smtClean="0"/>
              <a:t> clinical tool</a:t>
            </a:r>
            <a:endParaRPr lang="en-US" dirty="0"/>
          </a:p>
        </p:txBody>
      </p:sp>
      <p:sp>
        <p:nvSpPr>
          <p:cNvPr id="4" name="Content Placeholder 2"/>
          <p:cNvSpPr txBox="1">
            <a:spLocks/>
          </p:cNvSpPr>
          <p:nvPr/>
        </p:nvSpPr>
        <p:spPr>
          <a:xfrm>
            <a:off x="4546600" y="1968961"/>
            <a:ext cx="4419600" cy="4525963"/>
          </a:xfrm>
          <a:prstGeom prst="rect">
            <a:avLst/>
          </a:prstGeom>
        </p:spPr>
        <p:txBody>
          <a:bodyPr vert="horz" lIns="91440" tIns="45720" rIns="91440" bIns="45720" rtlCol="0">
            <a:normAutofit/>
          </a:bodyPr>
          <a:lstStyle/>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rPr>
              <a:t>Preprocessing</a:t>
            </a:r>
          </a:p>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rPr>
              <a:t>Experimental</a:t>
            </a:r>
            <a:r>
              <a:rPr kumimoji="0" lang="en-US" sz="3200" b="0" i="0" u="none" strike="noStrike" kern="1200" cap="none" spc="0" normalizeH="0" noProof="0" dirty="0" smtClean="0">
                <a:ln>
                  <a:noFill/>
                </a:ln>
                <a:solidFill>
                  <a:schemeClr val="accent2"/>
                </a:solidFill>
                <a:effectLst/>
                <a:uLnTx/>
                <a:uFillTx/>
                <a:latin typeface="Trebuchet MS"/>
                <a:ea typeface="+mn-ea"/>
                <a:cs typeface="Trebuchet MS"/>
              </a:rPr>
              <a:t> Design</a:t>
            </a:r>
            <a:endPar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endParaRPr>
          </a:p>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r>
              <a:rPr lang="en-US" sz="3200" dirty="0" smtClean="0">
                <a:solidFill>
                  <a:schemeClr val="accent2"/>
                </a:solidFill>
                <a:latin typeface="Trebuchet MS"/>
                <a:cs typeface="Trebuchet MS"/>
              </a:rPr>
              <a:t>Statistical inference</a:t>
            </a:r>
            <a:endPar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endParaRPr>
          </a:p>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rPr>
              <a:t>Machine learning</a:t>
            </a:r>
          </a:p>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rPr>
              <a:t>Software/Visualization</a:t>
            </a:r>
          </a:p>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endPar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endParaRPr>
          </a:p>
        </p:txBody>
      </p:sp>
      <p:sp>
        <p:nvSpPr>
          <p:cNvPr id="10" name="Right Bracket 9"/>
          <p:cNvSpPr/>
          <p:nvPr/>
        </p:nvSpPr>
        <p:spPr>
          <a:xfrm>
            <a:off x="3759200" y="1968961"/>
            <a:ext cx="304800" cy="3992880"/>
          </a:xfrm>
          <a:prstGeom prst="rightBracket">
            <a:avLst/>
          </a:prstGeom>
          <a:ln w="1270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sp>
      <p:sp>
        <p:nvSpPr>
          <p:cNvPr id="11" name="Left Arrow 10"/>
          <p:cNvSpPr/>
          <p:nvPr/>
        </p:nvSpPr>
        <p:spPr>
          <a:xfrm>
            <a:off x="4127500" y="3818081"/>
            <a:ext cx="1003300" cy="487680"/>
          </a:xfrm>
          <a:prstGeom prst="leftArrow">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sp>
      <p:sp>
        <p:nvSpPr>
          <p:cNvPr id="9" name="TextBox 8"/>
          <p:cNvSpPr txBox="1"/>
          <p:nvPr/>
        </p:nvSpPr>
        <p:spPr>
          <a:xfrm>
            <a:off x="789316" y="1695395"/>
            <a:ext cx="2644524" cy="523220"/>
          </a:xfrm>
          <a:prstGeom prst="rect">
            <a:avLst/>
          </a:prstGeom>
          <a:noFill/>
        </p:spPr>
        <p:txBody>
          <a:bodyPr wrap="none" rtlCol="0">
            <a:spAutoFit/>
          </a:bodyPr>
          <a:lstStyle/>
          <a:p>
            <a:r>
              <a:rPr lang="en-US" sz="2800" dirty="0" smtClean="0">
                <a:solidFill>
                  <a:srgbClr val="7F7F7F"/>
                </a:solidFill>
                <a:latin typeface="Trebuchet MS"/>
                <a:cs typeface="Trebuchet MS"/>
              </a:rPr>
              <a:t>New Signatures</a:t>
            </a:r>
          </a:p>
        </p:txBody>
      </p:sp>
      <p:pic>
        <p:nvPicPr>
          <p:cNvPr id="12" name="Picture 11" descr="Picture 9.png"/>
          <p:cNvPicPr>
            <a:picLocks noChangeAspect="1"/>
          </p:cNvPicPr>
          <p:nvPr/>
        </p:nvPicPr>
        <p:blipFill>
          <a:blip r:embed="rId2"/>
          <a:stretch>
            <a:fillRect/>
          </a:stretch>
        </p:blipFill>
        <p:spPr>
          <a:xfrm>
            <a:off x="373442" y="2463800"/>
            <a:ext cx="3347657" cy="3242850"/>
          </a:xfrm>
          <a:prstGeom prst="rect">
            <a:avLst/>
          </a:prstGeom>
        </p:spPr>
      </p:pic>
      <p:sp>
        <p:nvSpPr>
          <p:cNvPr id="13" name="TextBox 12"/>
          <p:cNvSpPr txBox="1"/>
          <p:nvPr/>
        </p:nvSpPr>
        <p:spPr>
          <a:xfrm>
            <a:off x="54631" y="5791314"/>
            <a:ext cx="3828736" cy="338554"/>
          </a:xfrm>
          <a:prstGeom prst="rect">
            <a:avLst/>
          </a:prstGeom>
          <a:noFill/>
        </p:spPr>
        <p:txBody>
          <a:bodyPr wrap="none" rtlCol="0">
            <a:spAutoFit/>
          </a:bodyPr>
          <a:lstStyle/>
          <a:p>
            <a:r>
              <a:rPr lang="en-US" sz="1600" dirty="0" err="1" smtClean="0">
                <a:solidFill>
                  <a:srgbClr val="4F81BD"/>
                </a:solidFill>
                <a:latin typeface="Trebuchet MS"/>
                <a:cs typeface="Trebuchet MS"/>
              </a:rPr>
              <a:t>Corrada</a:t>
            </a:r>
            <a:r>
              <a:rPr lang="en-US" sz="1600" dirty="0" smtClean="0">
                <a:solidFill>
                  <a:srgbClr val="4F81BD"/>
                </a:solidFill>
                <a:latin typeface="Trebuchet MS"/>
                <a:cs typeface="Trebuchet MS"/>
              </a:rPr>
              <a:t> Bravo </a:t>
            </a:r>
            <a:r>
              <a:rPr lang="en-US" sz="1600" i="1" dirty="0" smtClean="0">
                <a:solidFill>
                  <a:srgbClr val="4F81BD"/>
                </a:solidFill>
                <a:latin typeface="Trebuchet MS"/>
                <a:cs typeface="Trebuchet MS"/>
              </a:rPr>
              <a:t>et al. BMC </a:t>
            </a:r>
            <a:r>
              <a:rPr lang="en-US" sz="1600" i="1" dirty="0" err="1" smtClean="0">
                <a:solidFill>
                  <a:srgbClr val="4F81BD"/>
                </a:solidFill>
                <a:latin typeface="Trebuchet MS"/>
                <a:cs typeface="Trebuchet MS"/>
              </a:rPr>
              <a:t>Bioinfo</a:t>
            </a:r>
            <a:r>
              <a:rPr lang="en-US" sz="1600" i="1" dirty="0" smtClean="0">
                <a:solidFill>
                  <a:srgbClr val="4F81BD"/>
                </a:solidFill>
                <a:latin typeface="Trebuchet MS"/>
                <a:cs typeface="Trebuchet MS"/>
              </a:rPr>
              <a:t>. </a:t>
            </a:r>
            <a:r>
              <a:rPr lang="en-US" sz="1600" dirty="0" smtClean="0">
                <a:solidFill>
                  <a:srgbClr val="4F81BD"/>
                </a:solidFill>
                <a:latin typeface="Trebuchet MS"/>
                <a:cs typeface="Trebuchet MS"/>
              </a:rPr>
              <a:t>2012</a:t>
            </a:r>
            <a:endParaRPr lang="en-US" sz="1600" i="1" dirty="0" smtClean="0">
              <a:solidFill>
                <a:srgbClr val="4F81BD"/>
              </a:solidFill>
              <a:latin typeface="Trebuchet MS"/>
              <a:cs typeface="Trebuchet MS"/>
            </a:endParaRPr>
          </a:p>
        </p:txBody>
      </p:sp>
    </p:spTree>
    <p:extLst>
      <p:ext uri="{BB962C8B-B14F-4D97-AF65-F5344CB8AC3E}">
        <p14:creationId xmlns:p14="http://schemas.microsoft.com/office/powerpoint/2010/main" val="428710346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high-throughput tech </a:t>
            </a:r>
            <a:r>
              <a:rPr lang="en-US" dirty="0" err="1" smtClean="0">
                <a:latin typeface="Wingdings"/>
                <a:ea typeface="Wingdings"/>
                <a:cs typeface="Wingdings"/>
              </a:rPr>
              <a:t></a:t>
            </a:r>
            <a:r>
              <a:rPr lang="en-US" dirty="0" smtClean="0"/>
              <a:t> clinical tool</a:t>
            </a:r>
            <a:endParaRPr lang="en-US" dirty="0"/>
          </a:p>
        </p:txBody>
      </p:sp>
      <p:sp>
        <p:nvSpPr>
          <p:cNvPr id="4" name="Content Placeholder 2"/>
          <p:cNvSpPr txBox="1">
            <a:spLocks/>
          </p:cNvSpPr>
          <p:nvPr/>
        </p:nvSpPr>
        <p:spPr>
          <a:xfrm>
            <a:off x="4546600" y="1968961"/>
            <a:ext cx="4419600" cy="4525963"/>
          </a:xfrm>
          <a:prstGeom prst="rect">
            <a:avLst/>
          </a:prstGeom>
        </p:spPr>
        <p:txBody>
          <a:bodyPr vert="horz" lIns="91440" tIns="45720" rIns="91440" bIns="45720" rtlCol="0">
            <a:normAutofit/>
          </a:bodyPr>
          <a:lstStyle/>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rPr>
              <a:t>Preprocessing</a:t>
            </a:r>
          </a:p>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rPr>
              <a:t>Experimental</a:t>
            </a:r>
            <a:r>
              <a:rPr kumimoji="0" lang="en-US" sz="3200" b="0" i="0" u="none" strike="noStrike" kern="1200" cap="none" spc="0" normalizeH="0" noProof="0" dirty="0" smtClean="0">
                <a:ln>
                  <a:noFill/>
                </a:ln>
                <a:solidFill>
                  <a:schemeClr val="accent2"/>
                </a:solidFill>
                <a:effectLst/>
                <a:uLnTx/>
                <a:uFillTx/>
                <a:latin typeface="Trebuchet MS"/>
                <a:ea typeface="+mn-ea"/>
                <a:cs typeface="Trebuchet MS"/>
              </a:rPr>
              <a:t> Design</a:t>
            </a:r>
            <a:endPar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endParaRPr>
          </a:p>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r>
              <a:rPr lang="en-US" sz="3200" dirty="0" smtClean="0">
                <a:solidFill>
                  <a:schemeClr val="accent2"/>
                </a:solidFill>
                <a:latin typeface="Trebuchet MS"/>
                <a:cs typeface="Trebuchet MS"/>
              </a:rPr>
              <a:t>Statistical inference</a:t>
            </a:r>
            <a:endPar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endParaRPr>
          </a:p>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rPr>
              <a:t>Machine learning</a:t>
            </a:r>
          </a:p>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rPr>
              <a:t>Software/Visualization</a:t>
            </a:r>
          </a:p>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endPar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endParaRPr>
          </a:p>
        </p:txBody>
      </p:sp>
      <p:sp>
        <p:nvSpPr>
          <p:cNvPr id="10" name="Right Bracket 9"/>
          <p:cNvSpPr/>
          <p:nvPr/>
        </p:nvSpPr>
        <p:spPr>
          <a:xfrm>
            <a:off x="3759200" y="1968961"/>
            <a:ext cx="304800" cy="3992880"/>
          </a:xfrm>
          <a:prstGeom prst="rightBracket">
            <a:avLst/>
          </a:prstGeom>
          <a:ln w="1270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sp>
      <p:sp>
        <p:nvSpPr>
          <p:cNvPr id="11" name="Left Arrow 10"/>
          <p:cNvSpPr/>
          <p:nvPr/>
        </p:nvSpPr>
        <p:spPr>
          <a:xfrm>
            <a:off x="4127500" y="4402281"/>
            <a:ext cx="444500" cy="487680"/>
          </a:xfrm>
          <a:prstGeom prst="leftArrow">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sp>
      <p:sp>
        <p:nvSpPr>
          <p:cNvPr id="9" name="TextBox 8"/>
          <p:cNvSpPr txBox="1"/>
          <p:nvPr/>
        </p:nvSpPr>
        <p:spPr>
          <a:xfrm>
            <a:off x="1089883" y="1695395"/>
            <a:ext cx="1484902" cy="523220"/>
          </a:xfrm>
          <a:prstGeom prst="rect">
            <a:avLst/>
          </a:prstGeom>
          <a:noFill/>
        </p:spPr>
        <p:txBody>
          <a:bodyPr wrap="none" rtlCol="0">
            <a:spAutoFit/>
          </a:bodyPr>
          <a:lstStyle/>
          <a:p>
            <a:r>
              <a:rPr lang="en-US" sz="2800" dirty="0" smtClean="0">
                <a:solidFill>
                  <a:srgbClr val="7F7F7F"/>
                </a:solidFill>
                <a:latin typeface="Trebuchet MS"/>
                <a:cs typeface="Trebuchet MS"/>
              </a:rPr>
              <a:t>Data Vis</a:t>
            </a:r>
          </a:p>
        </p:txBody>
      </p:sp>
      <p:sp>
        <p:nvSpPr>
          <p:cNvPr id="13" name="TextBox 12"/>
          <p:cNvSpPr txBox="1"/>
          <p:nvPr/>
        </p:nvSpPr>
        <p:spPr>
          <a:xfrm>
            <a:off x="457200" y="5486679"/>
            <a:ext cx="2301263" cy="369332"/>
          </a:xfrm>
          <a:prstGeom prst="rect">
            <a:avLst/>
          </a:prstGeom>
          <a:noFill/>
        </p:spPr>
        <p:txBody>
          <a:bodyPr wrap="none" rtlCol="0">
            <a:spAutoFit/>
          </a:bodyPr>
          <a:lstStyle/>
          <a:p>
            <a:r>
              <a:rPr lang="en-US" dirty="0" err="1" smtClean="0">
                <a:solidFill>
                  <a:srgbClr val="4F81BD"/>
                </a:solidFill>
                <a:latin typeface="Trebuchet MS"/>
                <a:cs typeface="Trebuchet MS"/>
              </a:rPr>
              <a:t>Patil</a:t>
            </a:r>
            <a:r>
              <a:rPr lang="en-US" dirty="0" smtClean="0">
                <a:solidFill>
                  <a:srgbClr val="4F81BD"/>
                </a:solidFill>
                <a:latin typeface="Trebuchet MS"/>
                <a:cs typeface="Trebuchet MS"/>
              </a:rPr>
              <a:t> et al. (</a:t>
            </a:r>
            <a:r>
              <a:rPr lang="en-US" i="1" dirty="0" smtClean="0">
                <a:solidFill>
                  <a:srgbClr val="4F81BD"/>
                </a:solidFill>
                <a:latin typeface="Trebuchet MS"/>
                <a:cs typeface="Trebuchet MS"/>
              </a:rPr>
              <a:t>in prep</a:t>
            </a:r>
            <a:r>
              <a:rPr lang="en-US" dirty="0" smtClean="0">
                <a:solidFill>
                  <a:srgbClr val="4F81BD"/>
                </a:solidFill>
                <a:latin typeface="Trebuchet MS"/>
                <a:cs typeface="Trebuchet MS"/>
              </a:rPr>
              <a:t>)</a:t>
            </a:r>
            <a:endParaRPr lang="en-US" i="1" dirty="0" smtClean="0">
              <a:solidFill>
                <a:srgbClr val="4F81BD"/>
              </a:solidFill>
              <a:latin typeface="Trebuchet MS"/>
              <a:cs typeface="Trebuchet MS"/>
            </a:endParaRPr>
          </a:p>
        </p:txBody>
      </p:sp>
      <p:pic>
        <p:nvPicPr>
          <p:cNvPr id="12" name="Untitled.mov">
            <a:hlinkClick r:id="" action="ppaction://media"/>
          </p:cNvPr>
          <p:cNvPicPr/>
          <p:nvPr>
            <a:videoFile r:link="rId2"/>
            <p:extLst>
              <p:ext uri="{DAA4B4D4-6D71-4841-9C94-3DE7FCFB9230}">
                <p14:media xmlns:p14="http://schemas.microsoft.com/office/powerpoint/2010/main" r:link="rId1"/>
              </p:ext>
            </p:extLst>
          </p:nvPr>
        </p:nvPicPr>
        <p:blipFill>
          <a:blip r:embed="rId4"/>
          <a:stretch>
            <a:fillRect/>
          </a:stretch>
        </p:blipFill>
        <p:spPr>
          <a:xfrm>
            <a:off x="10085" y="2716087"/>
            <a:ext cx="3991780" cy="2533245"/>
          </a:xfrm>
          <a:prstGeom prst="rect">
            <a:avLst/>
          </a:prstGeom>
        </p:spPr>
      </p:pic>
    </p:spTree>
    <p:extLst>
      <p:ext uri="{BB962C8B-B14F-4D97-AF65-F5344CB8AC3E}">
        <p14:creationId xmlns:p14="http://schemas.microsoft.com/office/powerpoint/2010/main" val="413434961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p:cTn id="7" fill="hold" display="0">
                  <p:stCondLst>
                    <p:cond delay="indefinite"/>
                  </p:stCondLst>
                  <p:endCondLst>
                    <p:cond evt="onNext" delay="0">
                      <p:tgtEl>
                        <p:sldTgt/>
                      </p:tgtEl>
                    </p:cond>
                    <p:cond evt="onPrev" delay="0">
                      <p:tgtEl>
                        <p:sldTgt/>
                      </p:tgtEl>
                    </p:cond>
                  </p:endCondLst>
                </p:cTn>
                <p:tgtEl>
                  <p:spTgt spid="1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definition of big data</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lgn="ctr">
              <a:buNone/>
            </a:pPr>
            <a:endParaRPr lang="en-US" sz="3500" dirty="0" smtClean="0"/>
          </a:p>
          <a:p>
            <a:pPr marL="0" indent="0" algn="ctr">
              <a:buNone/>
            </a:pPr>
            <a:r>
              <a:rPr lang="en-US" sz="3500" dirty="0"/>
              <a:t>a</a:t>
            </a:r>
            <a:r>
              <a:rPr lang="en-US" sz="3500" dirty="0" smtClean="0"/>
              <a:t>ny data set a doctor can’t analyze in excel</a:t>
            </a:r>
            <a:endParaRPr lang="en-US" sz="3500" dirty="0"/>
          </a:p>
        </p:txBody>
      </p:sp>
    </p:spTree>
    <p:extLst>
      <p:ext uri="{BB962C8B-B14F-4D97-AF65-F5344CB8AC3E}">
        <p14:creationId xmlns:p14="http://schemas.microsoft.com/office/powerpoint/2010/main" val="423892867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hopkins</a:t>
            </a:r>
            <a:r>
              <a:rPr lang="en-US" dirty="0" smtClean="0"/>
              <a:t> health data science</a:t>
            </a:r>
            <a:endParaRPr lang="en-US" dirty="0"/>
          </a:p>
        </p:txBody>
      </p:sp>
      <p:pic>
        <p:nvPicPr>
          <p:cNvPr id="8" name="Picture 7" descr="Screen Shot 2013-09-19 at 3.44.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0433"/>
            <a:ext cx="9144000" cy="1390429"/>
          </a:xfrm>
          <a:prstGeom prst="rect">
            <a:avLst/>
          </a:prstGeom>
        </p:spPr>
      </p:pic>
      <p:pic>
        <p:nvPicPr>
          <p:cNvPr id="9" name="Picture 8" descr="Screen Shot 2013-09-19 at 3.45.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15241"/>
            <a:ext cx="9144000" cy="1488342"/>
          </a:xfrm>
          <a:prstGeom prst="rect">
            <a:avLst/>
          </a:prstGeom>
        </p:spPr>
      </p:pic>
      <p:pic>
        <p:nvPicPr>
          <p:cNvPr id="10" name="Picture 9" descr="Screen Shot 2013-09-19 at 3.45.2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0117" y="4926688"/>
            <a:ext cx="5961529" cy="1931312"/>
          </a:xfrm>
          <a:prstGeom prst="rect">
            <a:avLst/>
          </a:prstGeom>
        </p:spPr>
      </p:pic>
    </p:spTree>
    <p:extLst>
      <p:ext uri="{BB962C8B-B14F-4D97-AF65-F5344CB8AC3E}">
        <p14:creationId xmlns:p14="http://schemas.microsoft.com/office/powerpoint/2010/main" val="175533181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accelerometers</a:t>
            </a:r>
            <a:endParaRPr lang="en-US" dirty="0"/>
          </a:p>
        </p:txBody>
      </p:sp>
      <p:pic>
        <p:nvPicPr>
          <p:cNvPr id="4" name="Picture 3"/>
          <p:cNvPicPr>
            <a:picLocks noChangeAspect="1"/>
          </p:cNvPicPr>
          <p:nvPr/>
        </p:nvPicPr>
        <p:blipFill>
          <a:blip r:embed="rId2"/>
          <a:stretch>
            <a:fillRect/>
          </a:stretch>
        </p:blipFill>
        <p:spPr>
          <a:xfrm>
            <a:off x="567764" y="1556871"/>
            <a:ext cx="8185618" cy="3627717"/>
          </a:xfrm>
          <a:prstGeom prst="rect">
            <a:avLst/>
          </a:prstGeom>
        </p:spPr>
      </p:pic>
    </p:spTree>
    <p:extLst>
      <p:ext uri="{BB962C8B-B14F-4D97-AF65-F5344CB8AC3E}">
        <p14:creationId xmlns:p14="http://schemas.microsoft.com/office/powerpoint/2010/main" val="239222575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rain scans</a:t>
            </a:r>
            <a:endParaRPr lang="en-US" dirty="0"/>
          </a:p>
        </p:txBody>
      </p:sp>
      <p:pic>
        <p:nvPicPr>
          <p:cNvPr id="4" name="Picture 3" descr="Screen Shot 2013-09-19 at 3.37.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3821" y="1417638"/>
            <a:ext cx="4658296" cy="4857937"/>
          </a:xfrm>
          <a:prstGeom prst="rect">
            <a:avLst/>
          </a:prstGeom>
        </p:spPr>
      </p:pic>
    </p:spTree>
    <p:extLst>
      <p:ext uri="{BB962C8B-B14F-4D97-AF65-F5344CB8AC3E}">
        <p14:creationId xmlns:p14="http://schemas.microsoft.com/office/powerpoint/2010/main" val="417577045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nd sequencers</a:t>
            </a:r>
            <a:endParaRPr lang="en-US" dirty="0"/>
          </a:p>
        </p:txBody>
      </p:sp>
      <p:pic>
        <p:nvPicPr>
          <p:cNvPr id="5" name="Content Placeholder 4" descr="Screen Shot 2013-02-26 at 1.41.10 AM.png"/>
          <p:cNvPicPr>
            <a:picLocks noGrp="1" noChangeAspect="1"/>
          </p:cNvPicPr>
          <p:nvPr>
            <p:ph idx="1"/>
          </p:nvPr>
        </p:nvPicPr>
        <p:blipFill>
          <a:blip r:embed="rId2"/>
          <a:srcRect l="-24088" r="-24088"/>
          <a:stretch>
            <a:fillRect/>
          </a:stretch>
        </p:blipFill>
        <p:spPr>
          <a:xfrm>
            <a:off x="457200" y="1600200"/>
            <a:ext cx="8229600" cy="4525963"/>
          </a:xfrm>
        </p:spPr>
      </p:pic>
    </p:spTree>
    <p:extLst>
      <p:ext uri="{BB962C8B-B14F-4D97-AF65-F5344CB8AC3E}">
        <p14:creationId xmlns:p14="http://schemas.microsoft.com/office/powerpoint/2010/main" val="284370213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a:t>
            </a:r>
            <a:r>
              <a:rPr lang="en-US" dirty="0" smtClean="0"/>
              <a:t>h my!</a:t>
            </a:r>
            <a:endParaRPr lang="en-US" dirty="0"/>
          </a:p>
        </p:txBody>
      </p:sp>
      <p:pic>
        <p:nvPicPr>
          <p:cNvPr id="4" name="Content Placeholder 3" descr="Screen Shot 2013-09-19 at 4.20.01 PM.png"/>
          <p:cNvPicPr>
            <a:picLocks noGrp="1" noChangeAspect="1"/>
          </p:cNvPicPr>
          <p:nvPr>
            <p:ph idx="1"/>
          </p:nvPr>
        </p:nvPicPr>
        <p:blipFill>
          <a:blip r:embed="rId2">
            <a:extLst>
              <a:ext uri="{28A0092B-C50C-407E-A947-70E740481C1C}">
                <a14:useLocalDpi xmlns:a14="http://schemas.microsoft.com/office/drawing/2010/main" val="0"/>
              </a:ext>
            </a:extLst>
          </a:blip>
          <a:srcRect l="-3177" r="-3177"/>
          <a:stretch>
            <a:fillRect/>
          </a:stretch>
        </p:blipFill>
        <p:spPr>
          <a:xfrm>
            <a:off x="49608" y="1166906"/>
            <a:ext cx="9288629" cy="5108388"/>
          </a:xfrm>
        </p:spPr>
      </p:pic>
      <p:sp>
        <p:nvSpPr>
          <p:cNvPr id="6" name="Rectangle 5"/>
          <p:cNvSpPr/>
          <p:nvPr/>
        </p:nvSpPr>
        <p:spPr>
          <a:xfrm>
            <a:off x="457200" y="3197412"/>
            <a:ext cx="2794000" cy="388471"/>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912657" y="5411694"/>
            <a:ext cx="4066989" cy="388471"/>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1854200" y="1419414"/>
            <a:ext cx="5091952" cy="3992280"/>
            <a:chOff x="1854200" y="1419414"/>
            <a:chExt cx="5091952" cy="3992280"/>
          </a:xfrm>
        </p:grpSpPr>
        <p:pic>
          <p:nvPicPr>
            <p:cNvPr id="8" name="Picture 7" descr="ragecomi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1200" y="1921062"/>
              <a:ext cx="2536325" cy="1873997"/>
            </a:xfrm>
            <a:prstGeom prst="rect">
              <a:avLst/>
            </a:prstGeom>
          </p:spPr>
        </p:pic>
        <p:cxnSp>
          <p:nvCxnSpPr>
            <p:cNvPr id="5" name="Elbow Connector 4"/>
            <p:cNvCxnSpPr>
              <a:stCxn id="8" idx="1"/>
              <a:endCxn id="6" idx="0"/>
            </p:cNvCxnSpPr>
            <p:nvPr/>
          </p:nvCxnSpPr>
          <p:spPr>
            <a:xfrm rot="10800000" flipV="1">
              <a:off x="1854200" y="2858060"/>
              <a:ext cx="1397000" cy="339351"/>
            </a:xfrm>
            <a:prstGeom prst="bentConnector2">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0" name="Elbow Connector 9"/>
            <p:cNvCxnSpPr>
              <a:stCxn id="8" idx="3"/>
              <a:endCxn id="7" idx="0"/>
            </p:cNvCxnSpPr>
            <p:nvPr/>
          </p:nvCxnSpPr>
          <p:spPr>
            <a:xfrm>
              <a:off x="5787525" y="2858061"/>
              <a:ext cx="1158627" cy="2553633"/>
            </a:xfrm>
            <a:prstGeom prst="bentConnector2">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340846" y="1419414"/>
              <a:ext cx="2348720" cy="553998"/>
            </a:xfrm>
            <a:prstGeom prst="rect">
              <a:avLst/>
            </a:prstGeom>
            <a:noFill/>
          </p:spPr>
          <p:txBody>
            <a:bodyPr wrap="none" rtlCol="0">
              <a:spAutoFit/>
            </a:bodyPr>
            <a:lstStyle/>
            <a:p>
              <a:r>
                <a:rPr lang="en-US" sz="3000" dirty="0" smtClean="0">
                  <a:solidFill>
                    <a:schemeClr val="accent2"/>
                  </a:solidFill>
                </a:rPr>
                <a:t>Argh! </a:t>
              </a:r>
              <a:r>
                <a:rPr lang="en-US" sz="3000" dirty="0" err="1" smtClean="0">
                  <a:solidFill>
                    <a:schemeClr val="accent2"/>
                  </a:solidFill>
                </a:rPr>
                <a:t>Overfit</a:t>
              </a:r>
              <a:r>
                <a:rPr lang="en-US" sz="3000" dirty="0" smtClean="0">
                  <a:solidFill>
                    <a:schemeClr val="accent2"/>
                  </a:solidFill>
                </a:rPr>
                <a:t>!</a:t>
              </a:r>
              <a:endParaRPr lang="en-US" sz="3000" dirty="0" smtClean="0">
                <a:solidFill>
                  <a:schemeClr val="accent2"/>
                </a:solidFill>
              </a:endParaRPr>
            </a:p>
          </p:txBody>
        </p:sp>
      </p:grpSp>
    </p:spTree>
    <p:extLst>
      <p:ext uri="{BB962C8B-B14F-4D97-AF65-F5344CB8AC3E}">
        <p14:creationId xmlns:p14="http://schemas.microsoft.com/office/powerpoint/2010/main" val="40395036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1706" y="2130425"/>
            <a:ext cx="8740588" cy="1470025"/>
          </a:xfrm>
        </p:spPr>
        <p:txBody>
          <a:bodyPr>
            <a:normAutofit fontScale="90000"/>
          </a:bodyPr>
          <a:lstStyle/>
          <a:p>
            <a:r>
              <a:rPr lang="en-US" dirty="0"/>
              <a:t>how </a:t>
            </a:r>
            <a:r>
              <a:rPr lang="en-US" dirty="0" err="1"/>
              <a:t>brian</a:t>
            </a:r>
            <a:r>
              <a:rPr lang="en-US" dirty="0"/>
              <a:t> </a:t>
            </a:r>
            <a:r>
              <a:rPr lang="en-US" dirty="0" err="1"/>
              <a:t>caffo</a:t>
            </a:r>
            <a:r>
              <a:rPr lang="en-US" dirty="0"/>
              <a:t> convinced me to do </a:t>
            </a:r>
            <a:r>
              <a:rPr lang="en-US" dirty="0" smtClean="0"/>
              <a:t>an</a:t>
            </a:r>
            <a:br>
              <a:rPr lang="en-US" dirty="0" smtClean="0"/>
            </a:br>
            <a:r>
              <a:rPr lang="en-US" dirty="0" smtClean="0"/>
              <a:t> </a:t>
            </a:r>
            <a:r>
              <a:rPr lang="en-US" dirty="0"/>
              <a:t>8 week unpaid internship for </a:t>
            </a:r>
            <a:r>
              <a:rPr lang="en-US" dirty="0" err="1"/>
              <a:t>coursera</a:t>
            </a:r>
            <a:endParaRPr lang="en-US" dirty="0"/>
          </a:p>
        </p:txBody>
      </p:sp>
      <p:sp>
        <p:nvSpPr>
          <p:cNvPr id="3" name="Subtitle 2"/>
          <p:cNvSpPr>
            <a:spLocks noGrp="1"/>
          </p:cNvSpPr>
          <p:nvPr>
            <p:ph type="subTitle" idx="1"/>
          </p:nvPr>
        </p:nvSpPr>
        <p:spPr>
          <a:xfrm>
            <a:off x="1028700" y="3886200"/>
            <a:ext cx="7086600" cy="1752600"/>
          </a:xfrm>
        </p:spPr>
        <p:txBody>
          <a:bodyPr/>
          <a:lstStyle/>
          <a:p>
            <a:r>
              <a:rPr lang="en-US" dirty="0" smtClean="0">
                <a:solidFill>
                  <a:srgbClr val="0A1E5F"/>
                </a:solidFill>
              </a:rPr>
              <a:t>Jeff Leek</a:t>
            </a:r>
          </a:p>
          <a:p>
            <a:r>
              <a:rPr lang="en-US" dirty="0" smtClean="0">
                <a:solidFill>
                  <a:srgbClr val="0A1E5F"/>
                </a:solidFill>
              </a:rPr>
              <a:t>Johns Hopkins Bloomberg Biostatistics</a:t>
            </a:r>
          </a:p>
          <a:p>
            <a:endParaRPr lang="en-US" dirty="0" smtClean="0">
              <a:solidFill>
                <a:srgbClr val="0A1E5F"/>
              </a:solidFill>
            </a:endParaRPr>
          </a:p>
        </p:txBody>
      </p:sp>
    </p:spTree>
    <p:extLst>
      <p:ext uri="{BB962C8B-B14F-4D97-AF65-F5344CB8AC3E}">
        <p14:creationId xmlns:p14="http://schemas.microsoft.com/office/powerpoint/2010/main" val="370935503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dirty="0" smtClean="0"/>
              <a:t>ow </a:t>
            </a:r>
            <a:r>
              <a:rPr lang="en-US" dirty="0" err="1" smtClean="0"/>
              <a:t>i</a:t>
            </a:r>
            <a:r>
              <a:rPr lang="en-US" dirty="0" smtClean="0"/>
              <a:t> got into teaching the masses</a:t>
            </a:r>
            <a:endParaRPr lang="en-US" dirty="0"/>
          </a:p>
        </p:txBody>
      </p:sp>
      <p:sp>
        <p:nvSpPr>
          <p:cNvPr id="3" name="Content Placeholder 2"/>
          <p:cNvSpPr>
            <a:spLocks noGrp="1"/>
          </p:cNvSpPr>
          <p:nvPr>
            <p:ph idx="1"/>
          </p:nvPr>
        </p:nvSpPr>
        <p:spPr/>
        <p:txBody>
          <a:bodyPr>
            <a:normAutofit/>
          </a:bodyPr>
          <a:lstStyle/>
          <a:p>
            <a:pPr>
              <a:buNone/>
            </a:pPr>
            <a:r>
              <a:rPr lang="en-US" sz="2500" b="1" dirty="0" smtClean="0"/>
              <a:t>Previously</a:t>
            </a:r>
            <a:r>
              <a:rPr lang="en-US" sz="2500" dirty="0" smtClean="0"/>
              <a:t>: </a:t>
            </a:r>
            <a:r>
              <a:rPr lang="en-US" sz="2500" dirty="0" err="1" smtClean="0"/>
              <a:t>Youtube</a:t>
            </a:r>
            <a:r>
              <a:rPr lang="en-US" sz="2500" dirty="0" smtClean="0"/>
              <a:t> lectures </a:t>
            </a:r>
            <a:r>
              <a:rPr lang="en-US" sz="2500" dirty="0" smtClean="0"/>
              <a:t>and “flipping” the classroom.</a:t>
            </a:r>
          </a:p>
          <a:p>
            <a:pPr>
              <a:buNone/>
            </a:pPr>
            <a:r>
              <a:rPr lang="en-US" sz="2500" b="1" dirty="0" smtClean="0"/>
              <a:t>7-1-2012</a:t>
            </a:r>
            <a:r>
              <a:rPr lang="en-US" sz="2500" dirty="0" smtClean="0"/>
              <a:t>: Brian tells me Hopkins has a deal with </a:t>
            </a:r>
            <a:r>
              <a:rPr lang="en-US" sz="2500" dirty="0" err="1" smtClean="0"/>
              <a:t>Coursera</a:t>
            </a:r>
            <a:r>
              <a:rPr lang="en-US" sz="2500" dirty="0" smtClean="0"/>
              <a:t> </a:t>
            </a:r>
            <a:endParaRPr lang="en-US" sz="2500" dirty="0" smtClean="0"/>
          </a:p>
          <a:p>
            <a:pPr>
              <a:buNone/>
            </a:pPr>
            <a:r>
              <a:rPr lang="en-US" sz="2500" b="1" dirty="0" smtClean="0"/>
              <a:t>7-1-2012</a:t>
            </a:r>
            <a:r>
              <a:rPr lang="en-US" sz="2500" dirty="0" smtClean="0"/>
              <a:t>: Roger walks by my office and I tell him he’s in</a:t>
            </a:r>
            <a:endParaRPr lang="en-US" sz="2500" dirty="0"/>
          </a:p>
          <a:p>
            <a:pPr>
              <a:buNone/>
            </a:pPr>
            <a:r>
              <a:rPr lang="en-US" sz="2500" b="1" dirty="0" smtClean="0"/>
              <a:t>7</a:t>
            </a:r>
            <a:r>
              <a:rPr lang="en-US" sz="2500" b="1" dirty="0" smtClean="0"/>
              <a:t>-2-2012</a:t>
            </a:r>
            <a:r>
              <a:rPr lang="en-US" sz="2500" dirty="0" smtClean="0"/>
              <a:t>: Roger and I sign up</a:t>
            </a:r>
          </a:p>
          <a:p>
            <a:pPr>
              <a:buNone/>
            </a:pPr>
            <a:r>
              <a:rPr lang="en-US" sz="2500" b="1" dirty="0" smtClean="0"/>
              <a:t>7-5-2012</a:t>
            </a:r>
            <a:r>
              <a:rPr lang="en-US" sz="2500" dirty="0" smtClean="0"/>
              <a:t>: Roger and I make our </a:t>
            </a:r>
            <a:r>
              <a:rPr lang="en-US" sz="2500" dirty="0" smtClean="0"/>
              <a:t>advertising videos</a:t>
            </a:r>
            <a:endParaRPr lang="en-US" sz="2500" dirty="0" smtClean="0"/>
          </a:p>
          <a:p>
            <a:pPr>
              <a:buNone/>
            </a:pPr>
            <a:r>
              <a:rPr lang="en-US" sz="2500" b="1" dirty="0" smtClean="0"/>
              <a:t>7-17-2012</a:t>
            </a:r>
            <a:r>
              <a:rPr lang="en-US" sz="2500" dirty="0" smtClean="0"/>
              <a:t>: Official announcement by JHU</a:t>
            </a:r>
          </a:p>
          <a:p>
            <a:pPr>
              <a:buNone/>
            </a:pPr>
            <a:r>
              <a:rPr lang="en-US" sz="2500" b="1" dirty="0" smtClean="0"/>
              <a:t>9/2012 </a:t>
            </a:r>
            <a:r>
              <a:rPr lang="en-US" sz="2500" dirty="0" smtClean="0"/>
              <a:t>– Roger’s/Brian’s courses run</a:t>
            </a:r>
          </a:p>
          <a:p>
            <a:pPr>
              <a:buNone/>
            </a:pPr>
            <a:r>
              <a:rPr lang="en-US" sz="2500" b="1" dirty="0" smtClean="0"/>
              <a:t>1/2012 </a:t>
            </a:r>
            <a:r>
              <a:rPr lang="en-US" sz="2500" dirty="0" smtClean="0"/>
              <a:t>– Jeff’s course runs</a:t>
            </a:r>
          </a:p>
          <a:p>
            <a:pPr>
              <a:buNone/>
            </a:pPr>
            <a:endParaRPr lang="en-US" sz="2500" dirty="0"/>
          </a:p>
        </p:txBody>
      </p:sp>
    </p:spTree>
    <p:extLst>
      <p:ext uri="{BB962C8B-B14F-4D97-AF65-F5344CB8AC3E}">
        <p14:creationId xmlns:p14="http://schemas.microsoft.com/office/powerpoint/2010/main" val="358837315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official announcement</a:t>
            </a:r>
            <a:endParaRPr lang="en-US" dirty="0"/>
          </a:p>
        </p:txBody>
      </p:sp>
      <p:pic>
        <p:nvPicPr>
          <p:cNvPr id="4" name="Content Placeholder 3" descr="Screen Shot 2013-04-29 at 10.33.00 AM.png"/>
          <p:cNvPicPr>
            <a:picLocks noGrp="1" noChangeAspect="1"/>
          </p:cNvPicPr>
          <p:nvPr>
            <p:ph idx="1"/>
          </p:nvPr>
        </p:nvPicPr>
        <p:blipFill>
          <a:blip r:embed="rId2"/>
          <a:srcRect t="-4476" b="-4476"/>
          <a:stretch>
            <a:fillRect/>
          </a:stretch>
        </p:blipFill>
        <p:spPr>
          <a:xfrm>
            <a:off x="468313" y="1417638"/>
            <a:ext cx="8229600" cy="4525963"/>
          </a:xfrm>
        </p:spPr>
      </p:pic>
    </p:spTree>
    <p:extLst>
      <p:ext uri="{BB962C8B-B14F-4D97-AF65-F5344CB8AC3E}">
        <p14:creationId xmlns:p14="http://schemas.microsoft.com/office/powerpoint/2010/main" val="385846913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next day</a:t>
            </a:r>
            <a:endParaRPr lang="en-US" dirty="0"/>
          </a:p>
        </p:txBody>
      </p:sp>
      <p:sp>
        <p:nvSpPr>
          <p:cNvPr id="4" name="Rectangle 3"/>
          <p:cNvSpPr/>
          <p:nvPr/>
        </p:nvSpPr>
        <p:spPr>
          <a:xfrm>
            <a:off x="1730904" y="2211917"/>
            <a:ext cx="5704417" cy="2031325"/>
          </a:xfrm>
          <a:prstGeom prst="rect">
            <a:avLst/>
          </a:prstGeom>
        </p:spPr>
        <p:txBody>
          <a:bodyPr wrap="square">
            <a:spAutoFit/>
          </a:bodyPr>
          <a:lstStyle/>
          <a:p>
            <a:r>
              <a:rPr lang="en-US" dirty="0" smtClean="0"/>
              <a:t>from: Gooding, Ira &lt;</a:t>
            </a:r>
            <a:r>
              <a:rPr lang="en-US" dirty="0" err="1" smtClean="0"/>
              <a:t>igooding@jhsph.edu</a:t>
            </a:r>
            <a:r>
              <a:rPr lang="en-US" dirty="0" smtClean="0"/>
              <a:t>&gt;</a:t>
            </a:r>
          </a:p>
          <a:p>
            <a:r>
              <a:rPr lang="en-US" dirty="0" smtClean="0"/>
              <a:t>date: 7/18/12</a:t>
            </a:r>
          </a:p>
          <a:p>
            <a:endParaRPr lang="en-US" dirty="0" smtClean="0"/>
          </a:p>
          <a:p>
            <a:endParaRPr lang="en-US" dirty="0" smtClean="0"/>
          </a:p>
          <a:p>
            <a:r>
              <a:rPr lang="en-US" dirty="0" smtClean="0"/>
              <a:t>I heard from </a:t>
            </a:r>
            <a:r>
              <a:rPr lang="en-US" dirty="0" err="1" smtClean="0"/>
              <a:t>Coursera</a:t>
            </a:r>
            <a:r>
              <a:rPr lang="en-US" dirty="0" smtClean="0"/>
              <a:t> this morning and learned that more than 10,000 students have already signed up for our JHSPH courses!</a:t>
            </a:r>
            <a:endParaRPr lang="en-US" dirty="0"/>
          </a:p>
        </p:txBody>
      </p:sp>
    </p:spTree>
    <p:extLst>
      <p:ext uri="{BB962C8B-B14F-4D97-AF65-F5344CB8AC3E}">
        <p14:creationId xmlns:p14="http://schemas.microsoft.com/office/powerpoint/2010/main" val="7711180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day after that</a:t>
            </a:r>
            <a:endParaRPr lang="en-US" dirty="0"/>
          </a:p>
        </p:txBody>
      </p:sp>
      <p:sp>
        <p:nvSpPr>
          <p:cNvPr id="4" name="Rectangle 3"/>
          <p:cNvSpPr/>
          <p:nvPr/>
        </p:nvSpPr>
        <p:spPr>
          <a:xfrm>
            <a:off x="947738" y="1894417"/>
            <a:ext cx="7270749" cy="3062377"/>
          </a:xfrm>
          <a:prstGeom prst="rect">
            <a:avLst/>
          </a:prstGeom>
        </p:spPr>
        <p:txBody>
          <a:bodyPr wrap="square">
            <a:spAutoFit/>
          </a:bodyPr>
          <a:lstStyle/>
          <a:p>
            <a:r>
              <a:rPr lang="en-US" sz="2500" dirty="0" smtClean="0"/>
              <a:t>from: </a:t>
            </a:r>
            <a:r>
              <a:rPr lang="en-US" sz="2500" dirty="0" err="1" smtClean="0"/>
              <a:t>jtleek@gmail.com</a:t>
            </a:r>
            <a:endParaRPr lang="en-US" sz="2500" dirty="0" smtClean="0"/>
          </a:p>
          <a:p>
            <a:endParaRPr lang="en-US" sz="2500" dirty="0" smtClean="0"/>
          </a:p>
          <a:p>
            <a:r>
              <a:rPr lang="en-US" sz="2500" dirty="0" smtClean="0"/>
              <a:t>Roger let me know you gave him a ballpark figure for the number of students registered for his course "Computing for Data Analysis”. Could you give me an idea of how many have registered for my course "Data Analysis?”</a:t>
            </a:r>
          </a:p>
          <a:p>
            <a:endParaRPr lang="en-US" dirty="0"/>
          </a:p>
        </p:txBody>
      </p:sp>
    </p:spTree>
    <p:extLst>
      <p:ext uri="{BB962C8B-B14F-4D97-AF65-F5344CB8AC3E}">
        <p14:creationId xmlns:p14="http://schemas.microsoft.com/office/powerpoint/2010/main" val="137330969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day after that</a:t>
            </a:r>
            <a:endParaRPr lang="en-US" dirty="0"/>
          </a:p>
        </p:txBody>
      </p:sp>
      <p:sp>
        <p:nvSpPr>
          <p:cNvPr id="5" name="Rectangle 4"/>
          <p:cNvSpPr/>
          <p:nvPr/>
        </p:nvSpPr>
        <p:spPr>
          <a:xfrm>
            <a:off x="1016000" y="1957917"/>
            <a:ext cx="6858000" cy="2400657"/>
          </a:xfrm>
          <a:prstGeom prst="rect">
            <a:avLst/>
          </a:prstGeom>
        </p:spPr>
        <p:txBody>
          <a:bodyPr wrap="square">
            <a:spAutoFit/>
          </a:bodyPr>
          <a:lstStyle/>
          <a:p>
            <a:r>
              <a:rPr lang="en-US" sz="2500" dirty="0" smtClean="0"/>
              <a:t>from: </a:t>
            </a:r>
          </a:p>
          <a:p>
            <a:r>
              <a:rPr lang="en-US" sz="2500" dirty="0" smtClean="0"/>
              <a:t>Hi Jeff,</a:t>
            </a:r>
          </a:p>
          <a:p>
            <a:endParaRPr lang="en-US" sz="2500" dirty="0" smtClean="0"/>
          </a:p>
          <a:p>
            <a:r>
              <a:rPr lang="en-US" sz="2500" dirty="0" smtClean="0"/>
              <a:t>7,000 students! It's pretty awesome. (You'll be able to check this out yourself next week, once the class sites are up.)</a:t>
            </a:r>
            <a:endParaRPr lang="en-US" sz="2500" dirty="0"/>
          </a:p>
        </p:txBody>
      </p:sp>
      <p:sp>
        <p:nvSpPr>
          <p:cNvPr id="6" name="Rectangle 5"/>
          <p:cNvSpPr/>
          <p:nvPr/>
        </p:nvSpPr>
        <p:spPr>
          <a:xfrm>
            <a:off x="1785203" y="1947334"/>
            <a:ext cx="3200785" cy="477054"/>
          </a:xfrm>
          <a:prstGeom prst="rect">
            <a:avLst/>
          </a:prstGeom>
        </p:spPr>
        <p:txBody>
          <a:bodyPr wrap="none">
            <a:spAutoFit/>
          </a:bodyPr>
          <a:lstStyle/>
          <a:p>
            <a:r>
              <a:rPr lang="en-US" sz="2500" dirty="0" err="1" smtClean="0"/>
              <a:t>pangwei@coursera.org</a:t>
            </a:r>
            <a:endParaRPr lang="en-US" sz="2500" dirty="0"/>
          </a:p>
        </p:txBody>
      </p:sp>
    </p:spTree>
    <p:extLst>
      <p:ext uri="{BB962C8B-B14F-4D97-AF65-F5344CB8AC3E}">
        <p14:creationId xmlns:p14="http://schemas.microsoft.com/office/powerpoint/2010/main" val="184270132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day after that</a:t>
            </a:r>
            <a:endParaRPr lang="en-US" dirty="0"/>
          </a:p>
        </p:txBody>
      </p:sp>
      <p:sp>
        <p:nvSpPr>
          <p:cNvPr id="7" name="Rectangle 6"/>
          <p:cNvSpPr/>
          <p:nvPr/>
        </p:nvSpPr>
        <p:spPr>
          <a:xfrm>
            <a:off x="1862667" y="2781247"/>
            <a:ext cx="4572000" cy="1246495"/>
          </a:xfrm>
          <a:prstGeom prst="rect">
            <a:avLst/>
          </a:prstGeom>
        </p:spPr>
        <p:txBody>
          <a:bodyPr>
            <a:spAutoFit/>
          </a:bodyPr>
          <a:lstStyle/>
          <a:p>
            <a:endParaRPr lang="en-US" sz="2500" dirty="0" smtClean="0">
              <a:solidFill>
                <a:srgbClr val="000000"/>
              </a:solidFill>
            </a:endParaRPr>
          </a:p>
          <a:p>
            <a:r>
              <a:rPr lang="en-US" sz="2500" dirty="0" smtClean="0">
                <a:solidFill>
                  <a:srgbClr val="000000"/>
                </a:solidFill>
              </a:rPr>
              <a:t>You are </a:t>
            </a:r>
            <a:r>
              <a:rPr lang="en-US" sz="2500" dirty="0" err="1" smtClean="0">
                <a:solidFill>
                  <a:srgbClr val="000000"/>
                </a:solidFill>
              </a:rPr>
              <a:t>f</a:t>
            </a:r>
            <a:r>
              <a:rPr lang="en-US" sz="2500" dirty="0" smtClean="0">
                <a:solidFill>
                  <a:srgbClr val="000000"/>
                </a:solidFill>
              </a:rPr>
              <a:t>**ed.</a:t>
            </a:r>
          </a:p>
          <a:p>
            <a:r>
              <a:rPr lang="en-US" sz="2500" dirty="0" smtClean="0">
                <a:solidFill>
                  <a:srgbClr val="000000"/>
                </a:solidFill>
              </a:rPr>
              <a:t>-roger</a:t>
            </a:r>
            <a:endParaRPr lang="en-US" sz="2500" dirty="0">
              <a:solidFill>
                <a:srgbClr val="000000"/>
              </a:solidFill>
            </a:endParaRPr>
          </a:p>
        </p:txBody>
      </p:sp>
      <p:sp>
        <p:nvSpPr>
          <p:cNvPr id="8" name="Rectangle 7"/>
          <p:cNvSpPr/>
          <p:nvPr/>
        </p:nvSpPr>
        <p:spPr>
          <a:xfrm>
            <a:off x="1862667" y="2411915"/>
            <a:ext cx="3529056" cy="477054"/>
          </a:xfrm>
          <a:prstGeom prst="rect">
            <a:avLst/>
          </a:prstGeom>
        </p:spPr>
        <p:txBody>
          <a:bodyPr wrap="none">
            <a:spAutoFit/>
          </a:bodyPr>
          <a:lstStyle/>
          <a:p>
            <a:r>
              <a:rPr lang="en-US" sz="2500" dirty="0" smtClean="0">
                <a:solidFill>
                  <a:srgbClr val="000000"/>
                </a:solidFill>
              </a:rPr>
              <a:t>from: </a:t>
            </a:r>
            <a:r>
              <a:rPr lang="en-US" sz="2500" dirty="0" err="1" smtClean="0">
                <a:solidFill>
                  <a:srgbClr val="000000"/>
                </a:solidFill>
              </a:rPr>
              <a:t>rdpeng@gmail.com</a:t>
            </a:r>
            <a:r>
              <a:rPr lang="en-US" sz="2500" dirty="0" smtClean="0">
                <a:solidFill>
                  <a:srgbClr val="000000"/>
                </a:solidFill>
              </a:rPr>
              <a:t> </a:t>
            </a:r>
          </a:p>
        </p:txBody>
      </p:sp>
    </p:spTree>
    <p:extLst>
      <p:ext uri="{BB962C8B-B14F-4D97-AF65-F5344CB8AC3E}">
        <p14:creationId xmlns:p14="http://schemas.microsoft.com/office/powerpoint/2010/main" val="314266074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 the numbers </a:t>
            </a:r>
            <a:br>
              <a:rPr lang="en-US" dirty="0" smtClean="0"/>
            </a:br>
            <a:r>
              <a:rPr lang="en-US" dirty="0" smtClean="0"/>
              <a:t>“computing for data analysis (v1)”</a:t>
            </a:r>
            <a:endParaRPr lang="en-US" dirty="0"/>
          </a:p>
        </p:txBody>
      </p:sp>
      <p:graphicFrame>
        <p:nvGraphicFramePr>
          <p:cNvPr id="4" name="Table 3"/>
          <p:cNvGraphicFramePr>
            <a:graphicFrameLocks noGrp="1"/>
          </p:cNvGraphicFramePr>
          <p:nvPr/>
        </p:nvGraphicFramePr>
        <p:xfrm>
          <a:off x="1492781" y="1936750"/>
          <a:ext cx="6096000" cy="2595880"/>
        </p:xfrm>
        <a:graphic>
          <a:graphicData uri="http://schemas.openxmlformats.org/drawingml/2006/table">
            <a:tbl>
              <a:tblPr firstRow="1" bandRow="1">
                <a:tableStyleId>{7E9639D4-E3E2-4D34-9284-5A2195B3D0D7}</a:tableStyleId>
              </a:tblPr>
              <a:tblGrid>
                <a:gridCol w="3503083"/>
                <a:gridCol w="2592917"/>
              </a:tblGrid>
              <a:tr h="370840">
                <a:tc>
                  <a:txBody>
                    <a:bodyPr/>
                    <a:lstStyle/>
                    <a:p>
                      <a:r>
                        <a:rPr lang="en-US" dirty="0" smtClean="0"/>
                        <a:t>Measurement</a:t>
                      </a:r>
                      <a:endParaRPr lang="en-US" dirty="0"/>
                    </a:p>
                  </a:txBody>
                  <a:tcPr/>
                </a:tc>
                <a:tc>
                  <a:txBody>
                    <a:bodyPr/>
                    <a:lstStyle/>
                    <a:p>
                      <a:r>
                        <a:rPr lang="en-US" dirty="0" smtClean="0"/>
                        <a:t>Number of Participants</a:t>
                      </a:r>
                      <a:endParaRPr lang="en-US" dirty="0"/>
                    </a:p>
                  </a:txBody>
                  <a:tcPr/>
                </a:tc>
              </a:tr>
              <a:tr h="370840">
                <a:tc>
                  <a:txBody>
                    <a:bodyPr/>
                    <a:lstStyle/>
                    <a:p>
                      <a:r>
                        <a:rPr lang="en-US" dirty="0" smtClean="0"/>
                        <a:t>Students</a:t>
                      </a:r>
                      <a:r>
                        <a:rPr lang="en-US" baseline="0" dirty="0" smtClean="0"/>
                        <a:t> r</a:t>
                      </a:r>
                      <a:r>
                        <a:rPr lang="en-US" dirty="0" smtClean="0"/>
                        <a:t>egistered</a:t>
                      </a:r>
                      <a:endParaRPr lang="en-US" dirty="0"/>
                    </a:p>
                  </a:txBody>
                  <a:tcPr/>
                </a:tc>
                <a:tc>
                  <a:txBody>
                    <a:bodyPr/>
                    <a:lstStyle/>
                    <a:p>
                      <a:r>
                        <a:rPr lang="en-US" dirty="0" smtClean="0"/>
                        <a:t>50,651</a:t>
                      </a:r>
                      <a:endParaRPr lang="en-US" dirty="0"/>
                    </a:p>
                  </a:txBody>
                  <a:tcPr/>
                </a:tc>
              </a:tr>
              <a:tr h="370840">
                <a:tc>
                  <a:txBody>
                    <a:bodyPr/>
                    <a:lstStyle/>
                    <a:p>
                      <a:r>
                        <a:rPr lang="en-US" dirty="0" smtClean="0"/>
                        <a:t>Students</a:t>
                      </a:r>
                      <a:r>
                        <a:rPr lang="en-US" baseline="0" dirty="0" smtClean="0"/>
                        <a:t> p</a:t>
                      </a:r>
                      <a:r>
                        <a:rPr lang="en-US" dirty="0" smtClean="0"/>
                        <a:t>articipated</a:t>
                      </a:r>
                      <a:endParaRPr lang="en-US" dirty="0"/>
                    </a:p>
                  </a:txBody>
                  <a:tcPr/>
                </a:tc>
                <a:tc>
                  <a:txBody>
                    <a:bodyPr/>
                    <a:lstStyle/>
                    <a:p>
                      <a:r>
                        <a:rPr lang="en-US" dirty="0" smtClean="0"/>
                        <a:t>34,828</a:t>
                      </a:r>
                    </a:p>
                  </a:txBody>
                  <a:tcPr/>
                </a:tc>
              </a:tr>
              <a:tr h="370840">
                <a:tc>
                  <a:txBody>
                    <a:bodyPr/>
                    <a:lstStyle/>
                    <a:p>
                      <a:r>
                        <a:rPr lang="en-US" dirty="0" smtClean="0"/>
                        <a:t>Students</a:t>
                      </a:r>
                      <a:r>
                        <a:rPr lang="en-US" baseline="0" dirty="0" smtClean="0"/>
                        <a:t> watching videos</a:t>
                      </a:r>
                      <a:endParaRPr lang="en-US" dirty="0" smtClean="0"/>
                    </a:p>
                  </a:txBody>
                  <a:tcPr/>
                </a:tc>
                <a:tc>
                  <a:txBody>
                    <a:bodyPr/>
                    <a:lstStyle/>
                    <a:p>
                      <a:r>
                        <a:rPr lang="en-US" dirty="0" smtClean="0"/>
                        <a:t>26,707</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Students submitting quizzes</a:t>
                      </a:r>
                    </a:p>
                  </a:txBody>
                  <a:tcPr/>
                </a:tc>
                <a:tc>
                  <a:txBody>
                    <a:bodyPr/>
                    <a:lstStyle/>
                    <a:p>
                      <a:r>
                        <a:rPr lang="en-US" dirty="0" smtClean="0"/>
                        <a:t>11,271</a:t>
                      </a:r>
                      <a:endParaRPr lang="en-US" dirty="0"/>
                    </a:p>
                  </a:txBody>
                  <a:tcPr/>
                </a:tc>
              </a:tr>
              <a:tr h="370840">
                <a:tc>
                  <a:txBody>
                    <a:bodyPr/>
                    <a:lstStyle/>
                    <a:p>
                      <a:r>
                        <a:rPr lang="en-US" dirty="0" smtClean="0"/>
                        <a:t>Students</a:t>
                      </a:r>
                      <a:r>
                        <a:rPr lang="en-US" baseline="0" dirty="0" smtClean="0"/>
                        <a:t> submitting assignments</a:t>
                      </a:r>
                      <a:endParaRPr lang="en-US" dirty="0" smtClean="0"/>
                    </a:p>
                  </a:txBody>
                  <a:tcPr/>
                </a:tc>
                <a:tc>
                  <a:txBody>
                    <a:bodyPr/>
                    <a:lstStyle/>
                    <a:p>
                      <a:r>
                        <a:rPr lang="en-US" dirty="0" smtClean="0"/>
                        <a:t>5,814</a:t>
                      </a:r>
                      <a:endParaRPr lang="en-US" dirty="0"/>
                    </a:p>
                  </a:txBody>
                  <a:tcPr/>
                </a:tc>
              </a:tr>
              <a:tr h="370840">
                <a:tc>
                  <a:txBody>
                    <a:bodyPr/>
                    <a:lstStyle/>
                    <a:p>
                      <a:r>
                        <a:rPr lang="en-US" dirty="0" smtClean="0"/>
                        <a:t>Students posting</a:t>
                      </a:r>
                      <a:r>
                        <a:rPr lang="en-US" baseline="0" dirty="0" smtClean="0"/>
                        <a:t> to forum</a:t>
                      </a:r>
                      <a:endParaRPr lang="en-US" dirty="0" smtClean="0"/>
                    </a:p>
                  </a:txBody>
                  <a:tcPr/>
                </a:tc>
                <a:tc>
                  <a:txBody>
                    <a:bodyPr/>
                    <a:lstStyle/>
                    <a:p>
                      <a:r>
                        <a:rPr lang="en-US" dirty="0" smtClean="0"/>
                        <a:t>2,266</a:t>
                      </a:r>
                      <a:endParaRPr lang="en-US" dirty="0"/>
                    </a:p>
                  </a:txBody>
                  <a:tcPr/>
                </a:tc>
              </a:tr>
            </a:tbl>
          </a:graphicData>
        </a:graphic>
      </p:graphicFrame>
    </p:spTree>
    <p:extLst>
      <p:ext uri="{BB962C8B-B14F-4D97-AF65-F5344CB8AC3E}">
        <p14:creationId xmlns:p14="http://schemas.microsoft.com/office/powerpoint/2010/main" val="40482524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 the numbers </a:t>
            </a:r>
            <a:br>
              <a:rPr lang="en-US" dirty="0" smtClean="0"/>
            </a:br>
            <a:r>
              <a:rPr lang="en-US" dirty="0" smtClean="0"/>
              <a:t>“computing for data analysis (v2)”</a:t>
            </a:r>
            <a:endParaRPr lang="en-US" dirty="0"/>
          </a:p>
        </p:txBody>
      </p:sp>
      <p:graphicFrame>
        <p:nvGraphicFramePr>
          <p:cNvPr id="4" name="Table 3"/>
          <p:cNvGraphicFramePr>
            <a:graphicFrameLocks noGrp="1"/>
          </p:cNvGraphicFramePr>
          <p:nvPr/>
        </p:nvGraphicFramePr>
        <p:xfrm>
          <a:off x="1492781" y="1936750"/>
          <a:ext cx="6096000" cy="2595880"/>
        </p:xfrm>
        <a:graphic>
          <a:graphicData uri="http://schemas.openxmlformats.org/drawingml/2006/table">
            <a:tbl>
              <a:tblPr firstRow="1" bandRow="1">
                <a:tableStyleId>{7E9639D4-E3E2-4D34-9284-5A2195B3D0D7}</a:tableStyleId>
              </a:tblPr>
              <a:tblGrid>
                <a:gridCol w="3503083"/>
                <a:gridCol w="2592917"/>
              </a:tblGrid>
              <a:tr h="370840">
                <a:tc>
                  <a:txBody>
                    <a:bodyPr/>
                    <a:lstStyle/>
                    <a:p>
                      <a:r>
                        <a:rPr lang="en-US" dirty="0" smtClean="0"/>
                        <a:t>Measurement</a:t>
                      </a:r>
                      <a:endParaRPr lang="en-US" dirty="0"/>
                    </a:p>
                  </a:txBody>
                  <a:tcPr/>
                </a:tc>
                <a:tc>
                  <a:txBody>
                    <a:bodyPr/>
                    <a:lstStyle/>
                    <a:p>
                      <a:r>
                        <a:rPr lang="en-US" dirty="0" smtClean="0"/>
                        <a:t>Number of Participants</a:t>
                      </a:r>
                      <a:endParaRPr lang="en-US" dirty="0"/>
                    </a:p>
                  </a:txBody>
                  <a:tcPr/>
                </a:tc>
              </a:tr>
              <a:tr h="370840">
                <a:tc>
                  <a:txBody>
                    <a:bodyPr/>
                    <a:lstStyle/>
                    <a:p>
                      <a:r>
                        <a:rPr lang="en-US" dirty="0" smtClean="0"/>
                        <a:t>Students</a:t>
                      </a:r>
                      <a:r>
                        <a:rPr lang="en-US" baseline="0" dirty="0" smtClean="0"/>
                        <a:t> r</a:t>
                      </a:r>
                      <a:r>
                        <a:rPr lang="en-US" dirty="0" smtClean="0"/>
                        <a:t>egistered</a:t>
                      </a:r>
                      <a:endParaRPr lang="en-US" dirty="0"/>
                    </a:p>
                  </a:txBody>
                  <a:tcPr/>
                </a:tc>
                <a:tc>
                  <a:txBody>
                    <a:bodyPr/>
                    <a:lstStyle/>
                    <a:p>
                      <a:r>
                        <a:rPr lang="en-US" dirty="0" smtClean="0"/>
                        <a:t>40,863</a:t>
                      </a:r>
                      <a:endParaRPr lang="en-US" dirty="0"/>
                    </a:p>
                  </a:txBody>
                  <a:tcPr/>
                </a:tc>
              </a:tr>
              <a:tr h="370840">
                <a:tc>
                  <a:txBody>
                    <a:bodyPr/>
                    <a:lstStyle/>
                    <a:p>
                      <a:r>
                        <a:rPr lang="en-US" dirty="0" smtClean="0"/>
                        <a:t>Students</a:t>
                      </a:r>
                      <a:r>
                        <a:rPr lang="en-US" baseline="0" dirty="0" smtClean="0"/>
                        <a:t> p</a:t>
                      </a:r>
                      <a:r>
                        <a:rPr lang="en-US" dirty="0" smtClean="0"/>
                        <a:t>articipated</a:t>
                      </a:r>
                      <a:endParaRPr lang="en-US" dirty="0"/>
                    </a:p>
                  </a:txBody>
                  <a:tcPr/>
                </a:tc>
                <a:tc>
                  <a:txBody>
                    <a:bodyPr/>
                    <a:lstStyle/>
                    <a:p>
                      <a:r>
                        <a:rPr lang="en-US" dirty="0" smtClean="0"/>
                        <a:t>35,922</a:t>
                      </a:r>
                    </a:p>
                  </a:txBody>
                  <a:tcPr/>
                </a:tc>
              </a:tr>
              <a:tr h="370840">
                <a:tc>
                  <a:txBody>
                    <a:bodyPr/>
                    <a:lstStyle/>
                    <a:p>
                      <a:r>
                        <a:rPr lang="en-US" dirty="0" smtClean="0"/>
                        <a:t>Students</a:t>
                      </a:r>
                      <a:r>
                        <a:rPr lang="en-US" baseline="0" dirty="0" smtClean="0"/>
                        <a:t> watching videos</a:t>
                      </a:r>
                      <a:endParaRPr lang="en-US" dirty="0" smtClean="0"/>
                    </a:p>
                  </a:txBody>
                  <a:tcPr/>
                </a:tc>
                <a:tc>
                  <a:txBody>
                    <a:bodyPr/>
                    <a:lstStyle/>
                    <a:p>
                      <a:r>
                        <a:rPr lang="en-US" dirty="0" smtClean="0"/>
                        <a:t>29,081</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Students submitting quizzes</a:t>
                      </a:r>
                    </a:p>
                  </a:txBody>
                  <a:tcPr/>
                </a:tc>
                <a:tc>
                  <a:txBody>
                    <a:bodyPr/>
                    <a:lstStyle/>
                    <a:p>
                      <a:r>
                        <a:rPr lang="en-US" dirty="0" smtClean="0"/>
                        <a:t>16,146</a:t>
                      </a:r>
                      <a:endParaRPr lang="en-US" dirty="0"/>
                    </a:p>
                  </a:txBody>
                  <a:tcPr/>
                </a:tc>
              </a:tr>
              <a:tr h="370840">
                <a:tc>
                  <a:txBody>
                    <a:bodyPr/>
                    <a:lstStyle/>
                    <a:p>
                      <a:r>
                        <a:rPr lang="en-US" dirty="0" smtClean="0"/>
                        <a:t>Students</a:t>
                      </a:r>
                      <a:r>
                        <a:rPr lang="en-US" baseline="0" dirty="0" smtClean="0"/>
                        <a:t> submitting assignments</a:t>
                      </a:r>
                      <a:endParaRPr lang="en-US" dirty="0" smtClean="0"/>
                    </a:p>
                  </a:txBody>
                  <a:tcPr/>
                </a:tc>
                <a:tc>
                  <a:txBody>
                    <a:bodyPr/>
                    <a:lstStyle/>
                    <a:p>
                      <a:r>
                        <a:rPr lang="en-US" dirty="0" smtClean="0"/>
                        <a:t>8,550</a:t>
                      </a:r>
                      <a:endParaRPr lang="en-US" dirty="0"/>
                    </a:p>
                  </a:txBody>
                  <a:tcPr/>
                </a:tc>
              </a:tr>
              <a:tr h="370840">
                <a:tc>
                  <a:txBody>
                    <a:bodyPr/>
                    <a:lstStyle/>
                    <a:p>
                      <a:r>
                        <a:rPr lang="en-US" dirty="0" smtClean="0"/>
                        <a:t>Students posting</a:t>
                      </a:r>
                      <a:r>
                        <a:rPr lang="en-US" baseline="0" dirty="0" smtClean="0"/>
                        <a:t> to forum</a:t>
                      </a:r>
                      <a:endParaRPr lang="en-US" dirty="0" smtClean="0"/>
                    </a:p>
                  </a:txBody>
                  <a:tcPr/>
                </a:tc>
                <a:tc>
                  <a:txBody>
                    <a:bodyPr/>
                    <a:lstStyle/>
                    <a:p>
                      <a:r>
                        <a:rPr lang="en-US" dirty="0" smtClean="0"/>
                        <a:t>3,255</a:t>
                      </a:r>
                      <a:endParaRPr lang="en-US" dirty="0"/>
                    </a:p>
                  </a:txBody>
                  <a:tcPr/>
                </a:tc>
              </a:tr>
            </a:tbl>
          </a:graphicData>
        </a:graphic>
      </p:graphicFrame>
    </p:spTree>
    <p:extLst>
      <p:ext uri="{BB962C8B-B14F-4D97-AF65-F5344CB8AC3E}">
        <p14:creationId xmlns:p14="http://schemas.microsoft.com/office/powerpoint/2010/main" val="53899579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 the numbers </a:t>
            </a:r>
            <a:br>
              <a:rPr lang="en-US" dirty="0" smtClean="0"/>
            </a:br>
            <a:r>
              <a:rPr lang="en-US" dirty="0" smtClean="0"/>
              <a:t>“mathematical biostatistics </a:t>
            </a:r>
            <a:r>
              <a:rPr lang="en-US" dirty="0" err="1" smtClean="0"/>
              <a:t>bootcamp</a:t>
            </a:r>
            <a:r>
              <a:rPr lang="en-US" dirty="0" smtClean="0"/>
              <a:t> (v1)”</a:t>
            </a:r>
            <a:endParaRPr lang="en-US" dirty="0"/>
          </a:p>
        </p:txBody>
      </p:sp>
      <p:graphicFrame>
        <p:nvGraphicFramePr>
          <p:cNvPr id="4" name="Table 3"/>
          <p:cNvGraphicFramePr>
            <a:graphicFrameLocks noGrp="1"/>
          </p:cNvGraphicFramePr>
          <p:nvPr/>
        </p:nvGraphicFramePr>
        <p:xfrm>
          <a:off x="1492781" y="1936750"/>
          <a:ext cx="6096000" cy="2595880"/>
        </p:xfrm>
        <a:graphic>
          <a:graphicData uri="http://schemas.openxmlformats.org/drawingml/2006/table">
            <a:tbl>
              <a:tblPr firstRow="1" bandRow="1">
                <a:tableStyleId>{7E9639D4-E3E2-4D34-9284-5A2195B3D0D7}</a:tableStyleId>
              </a:tblPr>
              <a:tblGrid>
                <a:gridCol w="3503083"/>
                <a:gridCol w="2592917"/>
              </a:tblGrid>
              <a:tr h="370840">
                <a:tc>
                  <a:txBody>
                    <a:bodyPr/>
                    <a:lstStyle/>
                    <a:p>
                      <a:r>
                        <a:rPr lang="en-US" dirty="0" smtClean="0"/>
                        <a:t>Measurement</a:t>
                      </a:r>
                      <a:endParaRPr lang="en-US" dirty="0"/>
                    </a:p>
                  </a:txBody>
                  <a:tcPr/>
                </a:tc>
                <a:tc>
                  <a:txBody>
                    <a:bodyPr/>
                    <a:lstStyle/>
                    <a:p>
                      <a:r>
                        <a:rPr lang="en-US" dirty="0" smtClean="0"/>
                        <a:t>Number of Participants</a:t>
                      </a:r>
                      <a:endParaRPr lang="en-US" dirty="0"/>
                    </a:p>
                  </a:txBody>
                  <a:tcPr/>
                </a:tc>
              </a:tr>
              <a:tr h="370840">
                <a:tc>
                  <a:txBody>
                    <a:bodyPr/>
                    <a:lstStyle/>
                    <a:p>
                      <a:r>
                        <a:rPr lang="en-US" dirty="0" smtClean="0"/>
                        <a:t>Students</a:t>
                      </a:r>
                      <a:r>
                        <a:rPr lang="en-US" baseline="0" dirty="0" smtClean="0"/>
                        <a:t> r</a:t>
                      </a:r>
                      <a:r>
                        <a:rPr lang="en-US" dirty="0" smtClean="0"/>
                        <a:t>egistered</a:t>
                      </a:r>
                      <a:endParaRPr lang="en-US" dirty="0"/>
                    </a:p>
                  </a:txBody>
                  <a:tcPr/>
                </a:tc>
                <a:tc>
                  <a:txBody>
                    <a:bodyPr/>
                    <a:lstStyle/>
                    <a:p>
                      <a:r>
                        <a:rPr lang="en-US" dirty="0" smtClean="0"/>
                        <a:t>15,197</a:t>
                      </a:r>
                      <a:endParaRPr lang="en-US" dirty="0"/>
                    </a:p>
                  </a:txBody>
                  <a:tcPr/>
                </a:tc>
              </a:tr>
              <a:tr h="370840">
                <a:tc>
                  <a:txBody>
                    <a:bodyPr/>
                    <a:lstStyle/>
                    <a:p>
                      <a:r>
                        <a:rPr lang="en-US" dirty="0" smtClean="0"/>
                        <a:t>Students</a:t>
                      </a:r>
                      <a:r>
                        <a:rPr lang="en-US" baseline="0" dirty="0" smtClean="0"/>
                        <a:t> p</a:t>
                      </a:r>
                      <a:r>
                        <a:rPr lang="en-US" dirty="0" smtClean="0"/>
                        <a:t>articipated</a:t>
                      </a:r>
                      <a:endParaRPr lang="en-US" dirty="0"/>
                    </a:p>
                  </a:txBody>
                  <a:tcPr/>
                </a:tc>
                <a:tc>
                  <a:txBody>
                    <a:bodyPr/>
                    <a:lstStyle/>
                    <a:p>
                      <a:r>
                        <a:rPr lang="en-US" dirty="0" smtClean="0"/>
                        <a:t>10,703</a:t>
                      </a:r>
                    </a:p>
                  </a:txBody>
                  <a:tcPr/>
                </a:tc>
              </a:tr>
              <a:tr h="370840">
                <a:tc>
                  <a:txBody>
                    <a:bodyPr/>
                    <a:lstStyle/>
                    <a:p>
                      <a:r>
                        <a:rPr lang="en-US" dirty="0" smtClean="0"/>
                        <a:t>Students</a:t>
                      </a:r>
                      <a:r>
                        <a:rPr lang="en-US" baseline="0" dirty="0" smtClean="0"/>
                        <a:t> watching videos</a:t>
                      </a:r>
                      <a:endParaRPr lang="en-US" dirty="0" smtClean="0"/>
                    </a:p>
                  </a:txBody>
                  <a:tcPr/>
                </a:tc>
                <a:tc>
                  <a:txBody>
                    <a:bodyPr/>
                    <a:lstStyle/>
                    <a:p>
                      <a:r>
                        <a:rPr lang="en-US" dirty="0" smtClean="0"/>
                        <a:t>7,985</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Students submitting quizzes</a:t>
                      </a:r>
                    </a:p>
                  </a:txBody>
                  <a:tcPr/>
                </a:tc>
                <a:tc>
                  <a:txBody>
                    <a:bodyPr/>
                    <a:lstStyle/>
                    <a:p>
                      <a:r>
                        <a:rPr lang="en-US" dirty="0" smtClean="0"/>
                        <a:t>2,141</a:t>
                      </a:r>
                      <a:endParaRPr lang="en-US" dirty="0"/>
                    </a:p>
                  </a:txBody>
                  <a:tcPr/>
                </a:tc>
              </a:tr>
              <a:tr h="370840">
                <a:tc>
                  <a:txBody>
                    <a:bodyPr/>
                    <a:lstStyle/>
                    <a:p>
                      <a:r>
                        <a:rPr lang="en-US" dirty="0" smtClean="0"/>
                        <a:t>Students</a:t>
                      </a:r>
                      <a:r>
                        <a:rPr lang="en-US" baseline="0" dirty="0" smtClean="0"/>
                        <a:t> submitting assignments</a:t>
                      </a:r>
                      <a:endParaRPr lang="en-US" dirty="0" smtClean="0"/>
                    </a:p>
                  </a:txBody>
                  <a:tcPr/>
                </a:tc>
                <a:tc>
                  <a:txBody>
                    <a:bodyPr/>
                    <a:lstStyle/>
                    <a:p>
                      <a:r>
                        <a:rPr lang="en-US" dirty="0" smtClean="0"/>
                        <a:t>NA</a:t>
                      </a:r>
                      <a:endParaRPr lang="en-US" dirty="0"/>
                    </a:p>
                  </a:txBody>
                  <a:tcPr/>
                </a:tc>
              </a:tr>
              <a:tr h="370840">
                <a:tc>
                  <a:txBody>
                    <a:bodyPr/>
                    <a:lstStyle/>
                    <a:p>
                      <a:r>
                        <a:rPr lang="en-US" dirty="0" smtClean="0"/>
                        <a:t>Students posting</a:t>
                      </a:r>
                      <a:r>
                        <a:rPr lang="en-US" baseline="0" dirty="0" smtClean="0"/>
                        <a:t> to forum</a:t>
                      </a:r>
                      <a:endParaRPr lang="en-US" dirty="0" smtClean="0"/>
                    </a:p>
                  </a:txBody>
                  <a:tcPr/>
                </a:tc>
                <a:tc>
                  <a:txBody>
                    <a:bodyPr/>
                    <a:lstStyle/>
                    <a:p>
                      <a:r>
                        <a:rPr lang="en-US" dirty="0" smtClean="0"/>
                        <a:t>729</a:t>
                      </a:r>
                      <a:endParaRPr lang="en-US" dirty="0"/>
                    </a:p>
                  </a:txBody>
                  <a:tcPr/>
                </a:tc>
              </a:tr>
            </a:tbl>
          </a:graphicData>
        </a:graphic>
      </p:graphicFrame>
    </p:spTree>
    <p:extLst>
      <p:ext uri="{BB962C8B-B14F-4D97-AF65-F5344CB8AC3E}">
        <p14:creationId xmlns:p14="http://schemas.microsoft.com/office/powerpoint/2010/main" val="371579645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 the numbers </a:t>
            </a:r>
            <a:br>
              <a:rPr lang="en-US" dirty="0" smtClean="0"/>
            </a:br>
            <a:r>
              <a:rPr lang="en-US" dirty="0" smtClean="0"/>
              <a:t>“mathematical biostatistics </a:t>
            </a:r>
            <a:r>
              <a:rPr lang="en-US" dirty="0" err="1" smtClean="0"/>
              <a:t>bootcamp</a:t>
            </a:r>
            <a:r>
              <a:rPr lang="en-US" dirty="0" smtClean="0"/>
              <a:t> (v2)”</a:t>
            </a:r>
            <a:endParaRPr lang="en-US" dirty="0"/>
          </a:p>
        </p:txBody>
      </p:sp>
      <p:graphicFrame>
        <p:nvGraphicFramePr>
          <p:cNvPr id="4" name="Table 3"/>
          <p:cNvGraphicFramePr>
            <a:graphicFrameLocks noGrp="1"/>
          </p:cNvGraphicFramePr>
          <p:nvPr/>
        </p:nvGraphicFramePr>
        <p:xfrm>
          <a:off x="1492781" y="1936750"/>
          <a:ext cx="6096000" cy="2595880"/>
        </p:xfrm>
        <a:graphic>
          <a:graphicData uri="http://schemas.openxmlformats.org/drawingml/2006/table">
            <a:tbl>
              <a:tblPr firstRow="1" bandRow="1">
                <a:tableStyleId>{7E9639D4-E3E2-4D34-9284-5A2195B3D0D7}</a:tableStyleId>
              </a:tblPr>
              <a:tblGrid>
                <a:gridCol w="3503083"/>
                <a:gridCol w="2592917"/>
              </a:tblGrid>
              <a:tr h="370840">
                <a:tc>
                  <a:txBody>
                    <a:bodyPr/>
                    <a:lstStyle/>
                    <a:p>
                      <a:r>
                        <a:rPr lang="en-US" dirty="0" smtClean="0"/>
                        <a:t>Measurement</a:t>
                      </a:r>
                      <a:endParaRPr lang="en-US" dirty="0"/>
                    </a:p>
                  </a:txBody>
                  <a:tcPr/>
                </a:tc>
                <a:tc>
                  <a:txBody>
                    <a:bodyPr/>
                    <a:lstStyle/>
                    <a:p>
                      <a:r>
                        <a:rPr lang="en-US" dirty="0" smtClean="0"/>
                        <a:t>Number of Participants</a:t>
                      </a:r>
                      <a:endParaRPr lang="en-US" dirty="0"/>
                    </a:p>
                  </a:txBody>
                  <a:tcPr/>
                </a:tc>
              </a:tr>
              <a:tr h="370840">
                <a:tc>
                  <a:txBody>
                    <a:bodyPr/>
                    <a:lstStyle/>
                    <a:p>
                      <a:r>
                        <a:rPr lang="en-US" dirty="0" smtClean="0"/>
                        <a:t>Students</a:t>
                      </a:r>
                      <a:r>
                        <a:rPr lang="en-US" baseline="0" dirty="0" smtClean="0"/>
                        <a:t> r</a:t>
                      </a:r>
                      <a:r>
                        <a:rPr lang="en-US" dirty="0" smtClean="0"/>
                        <a:t>egistered</a:t>
                      </a:r>
                      <a:endParaRPr lang="en-US" dirty="0"/>
                    </a:p>
                  </a:txBody>
                  <a:tcPr/>
                </a:tc>
                <a:tc>
                  <a:txBody>
                    <a:bodyPr/>
                    <a:lstStyle/>
                    <a:p>
                      <a:r>
                        <a:rPr lang="en-US" dirty="0" smtClean="0"/>
                        <a:t>18,621</a:t>
                      </a:r>
                      <a:endParaRPr lang="en-US" dirty="0"/>
                    </a:p>
                  </a:txBody>
                  <a:tcPr/>
                </a:tc>
              </a:tr>
              <a:tr h="370840">
                <a:tc>
                  <a:txBody>
                    <a:bodyPr/>
                    <a:lstStyle/>
                    <a:p>
                      <a:r>
                        <a:rPr lang="en-US" dirty="0" smtClean="0"/>
                        <a:t>Students</a:t>
                      </a:r>
                      <a:r>
                        <a:rPr lang="en-US" baseline="0" dirty="0" smtClean="0"/>
                        <a:t> p</a:t>
                      </a:r>
                      <a:r>
                        <a:rPr lang="en-US" dirty="0" smtClean="0"/>
                        <a:t>articipated</a:t>
                      </a:r>
                      <a:endParaRPr lang="en-US" dirty="0"/>
                    </a:p>
                  </a:txBody>
                  <a:tcPr/>
                </a:tc>
                <a:tc>
                  <a:txBody>
                    <a:bodyPr/>
                    <a:lstStyle/>
                    <a:p>
                      <a:r>
                        <a:rPr lang="en-US" dirty="0" smtClean="0"/>
                        <a:t>11,025</a:t>
                      </a:r>
                    </a:p>
                  </a:txBody>
                  <a:tcPr/>
                </a:tc>
              </a:tr>
              <a:tr h="370840">
                <a:tc>
                  <a:txBody>
                    <a:bodyPr/>
                    <a:lstStyle/>
                    <a:p>
                      <a:r>
                        <a:rPr lang="en-US" dirty="0" smtClean="0"/>
                        <a:t>Students</a:t>
                      </a:r>
                      <a:r>
                        <a:rPr lang="en-US" baseline="0" dirty="0" smtClean="0"/>
                        <a:t> watching videos</a:t>
                      </a:r>
                      <a:endParaRPr lang="en-US" dirty="0" smtClean="0"/>
                    </a:p>
                  </a:txBody>
                  <a:tcPr/>
                </a:tc>
                <a:tc>
                  <a:txBody>
                    <a:bodyPr/>
                    <a:lstStyle/>
                    <a:p>
                      <a:r>
                        <a:rPr lang="en-US" dirty="0" smtClean="0"/>
                        <a:t>7,941</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Students submitting quizzes</a:t>
                      </a:r>
                    </a:p>
                  </a:txBody>
                  <a:tcPr/>
                </a:tc>
                <a:tc>
                  <a:txBody>
                    <a:bodyPr/>
                    <a:lstStyle/>
                    <a:p>
                      <a:r>
                        <a:rPr lang="en-US" dirty="0" smtClean="0"/>
                        <a:t>5,361</a:t>
                      </a:r>
                      <a:endParaRPr lang="en-US" dirty="0"/>
                    </a:p>
                  </a:txBody>
                  <a:tcPr/>
                </a:tc>
              </a:tr>
              <a:tr h="370840">
                <a:tc>
                  <a:txBody>
                    <a:bodyPr/>
                    <a:lstStyle/>
                    <a:p>
                      <a:r>
                        <a:rPr lang="en-US" dirty="0" smtClean="0"/>
                        <a:t>Students</a:t>
                      </a:r>
                      <a:r>
                        <a:rPr lang="en-US" baseline="0" dirty="0" smtClean="0"/>
                        <a:t> submitting assignments</a:t>
                      </a:r>
                      <a:endParaRPr lang="en-US" dirty="0" smtClean="0"/>
                    </a:p>
                  </a:txBody>
                  <a:tcPr/>
                </a:tc>
                <a:tc>
                  <a:txBody>
                    <a:bodyPr/>
                    <a:lstStyle/>
                    <a:p>
                      <a:r>
                        <a:rPr lang="en-US" dirty="0" smtClean="0"/>
                        <a:t>NA</a:t>
                      </a:r>
                      <a:endParaRPr lang="en-US" dirty="0"/>
                    </a:p>
                  </a:txBody>
                  <a:tcPr/>
                </a:tc>
              </a:tr>
              <a:tr h="370840">
                <a:tc>
                  <a:txBody>
                    <a:bodyPr/>
                    <a:lstStyle/>
                    <a:p>
                      <a:r>
                        <a:rPr lang="en-US" dirty="0" smtClean="0"/>
                        <a:t>Students posting</a:t>
                      </a:r>
                      <a:r>
                        <a:rPr lang="en-US" baseline="0" dirty="0" smtClean="0"/>
                        <a:t> to forum</a:t>
                      </a:r>
                      <a:endParaRPr lang="en-US" dirty="0" smtClean="0"/>
                    </a:p>
                  </a:txBody>
                  <a:tcPr/>
                </a:tc>
                <a:tc>
                  <a:txBody>
                    <a:bodyPr/>
                    <a:lstStyle/>
                    <a:p>
                      <a:r>
                        <a:rPr lang="en-US" dirty="0" smtClean="0"/>
                        <a:t>463</a:t>
                      </a:r>
                      <a:endParaRPr lang="en-US" dirty="0"/>
                    </a:p>
                  </a:txBody>
                  <a:tcPr/>
                </a:tc>
              </a:tr>
            </a:tbl>
          </a:graphicData>
        </a:graphic>
      </p:graphicFrame>
    </p:spTree>
    <p:extLst>
      <p:ext uri="{BB962C8B-B14F-4D97-AF65-F5344CB8AC3E}">
        <p14:creationId xmlns:p14="http://schemas.microsoft.com/office/powerpoint/2010/main" val="406592734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hare my talk!</a:t>
            </a:r>
            <a:endParaRPr lang="en-US" dirty="0"/>
          </a:p>
        </p:txBody>
      </p:sp>
      <p:sp>
        <p:nvSpPr>
          <p:cNvPr id="4" name="Content Placeholder 2"/>
          <p:cNvSpPr>
            <a:spLocks noGrp="1"/>
          </p:cNvSpPr>
          <p:nvPr>
            <p:ph idx="1"/>
          </p:nvPr>
        </p:nvSpPr>
        <p:spPr>
          <a:xfrm>
            <a:off x="457200" y="1163638"/>
            <a:ext cx="8686800" cy="5512969"/>
          </a:xfrm>
        </p:spPr>
        <p:txBody>
          <a:bodyPr>
            <a:normAutofit fontScale="55000" lnSpcReduction="20000"/>
          </a:bodyPr>
          <a:lstStyle/>
          <a:p>
            <a:pPr marL="0" indent="0">
              <a:buNone/>
            </a:pPr>
            <a:r>
              <a:rPr lang="en-US" sz="4000" b="1" dirty="0" smtClean="0"/>
              <a:t>You are free to:</a:t>
            </a:r>
          </a:p>
          <a:p>
            <a:pPr marL="0" indent="0">
              <a:buNone/>
            </a:pPr>
            <a:endParaRPr lang="en-US" sz="4000" dirty="0"/>
          </a:p>
          <a:p>
            <a:pPr marL="0" indent="0">
              <a:buNone/>
            </a:pPr>
            <a:endParaRPr lang="en-US" sz="4000" dirty="0" smtClean="0"/>
          </a:p>
          <a:p>
            <a:pPr marL="0" indent="0">
              <a:buNone/>
            </a:pPr>
            <a:endParaRPr lang="en-US" sz="4000" dirty="0" smtClean="0"/>
          </a:p>
          <a:p>
            <a:pPr marL="0" indent="0">
              <a:buNone/>
            </a:pPr>
            <a:endParaRPr lang="en-US" sz="4000" dirty="0"/>
          </a:p>
          <a:p>
            <a:pPr marL="0" indent="0">
              <a:buNone/>
            </a:pPr>
            <a:endParaRPr lang="en-US" sz="4000" dirty="0" smtClean="0"/>
          </a:p>
          <a:p>
            <a:pPr marL="0" indent="0">
              <a:buNone/>
            </a:pPr>
            <a:endParaRPr lang="en-US" sz="4000" dirty="0" smtClean="0"/>
          </a:p>
          <a:p>
            <a:pPr marL="0" indent="0">
              <a:buNone/>
            </a:pPr>
            <a:endParaRPr lang="en-US" sz="4000" dirty="0" smtClean="0"/>
          </a:p>
          <a:p>
            <a:pPr marL="0" indent="0">
              <a:buNone/>
            </a:pPr>
            <a:endParaRPr lang="en-US" sz="4000" dirty="0" smtClean="0"/>
          </a:p>
          <a:p>
            <a:pPr marL="0" indent="0">
              <a:buNone/>
            </a:pPr>
            <a:endParaRPr lang="en-US" sz="4000" dirty="0"/>
          </a:p>
          <a:p>
            <a:pPr marL="0" indent="0">
              <a:buNone/>
            </a:pPr>
            <a:r>
              <a:rPr lang="en-US" sz="4000" b="1" dirty="0" smtClean="0"/>
              <a:t>Talk at: </a:t>
            </a:r>
            <a:r>
              <a:rPr lang="en-US" sz="4000" b="1" dirty="0"/>
              <a:t>https://github.com/</a:t>
            </a:r>
            <a:r>
              <a:rPr lang="en-US" sz="4000" b="1" dirty="0" err="1"/>
              <a:t>jtleek</a:t>
            </a:r>
            <a:r>
              <a:rPr lang="en-US" sz="4000" b="1" dirty="0"/>
              <a:t>/talks</a:t>
            </a:r>
          </a:p>
          <a:p>
            <a:pPr marL="0" indent="0">
              <a:buNone/>
            </a:pPr>
            <a:endParaRPr lang="en-US" sz="4000" dirty="0"/>
          </a:p>
          <a:p>
            <a:pPr marL="0" indent="0">
              <a:buNone/>
            </a:pPr>
            <a:r>
              <a:rPr lang="en-US" sz="4000" b="1" dirty="0" smtClean="0"/>
              <a:t>Provided:</a:t>
            </a:r>
          </a:p>
          <a:p>
            <a:pPr marL="0" indent="0">
              <a:buNone/>
            </a:pPr>
            <a:r>
              <a:rPr lang="en-US" sz="4000" b="1" dirty="0" smtClean="0">
                <a:solidFill>
                  <a:srgbClr val="0B1E5F"/>
                </a:solidFill>
              </a:rPr>
              <a:t>Provided you attribute this work to its author and respect the rights and licenses associated with its components </a:t>
            </a:r>
            <a:endParaRPr lang="en-US" sz="4000" b="1" dirty="0">
              <a:solidFill>
                <a:srgbClr val="0B1E5F"/>
              </a:solidFill>
            </a:endParaRPr>
          </a:p>
          <a:p>
            <a:pPr marL="0" indent="0">
              <a:buNone/>
            </a:pPr>
            <a:endParaRPr lang="en-US" dirty="0" smtClean="0"/>
          </a:p>
          <a:p>
            <a:pPr marL="0" indent="0">
              <a:buNone/>
            </a:pPr>
            <a:endParaRPr lang="en-US" dirty="0"/>
          </a:p>
        </p:txBody>
      </p:sp>
      <p:pic>
        <p:nvPicPr>
          <p:cNvPr id="5" name="Picture 4" descr="Screen Shot 2013-06-18 at 12.36.1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345" y="1762126"/>
            <a:ext cx="2124155" cy="2369250"/>
          </a:xfrm>
          <a:prstGeom prst="rect">
            <a:avLst/>
          </a:prstGeom>
        </p:spPr>
      </p:pic>
      <p:sp>
        <p:nvSpPr>
          <p:cNvPr id="6" name="TextBox 5"/>
          <p:cNvSpPr txBox="1"/>
          <p:nvPr/>
        </p:nvSpPr>
        <p:spPr>
          <a:xfrm>
            <a:off x="3211831" y="1889126"/>
            <a:ext cx="5932169" cy="2015936"/>
          </a:xfrm>
          <a:prstGeom prst="rect">
            <a:avLst/>
          </a:prstGeom>
          <a:noFill/>
        </p:spPr>
        <p:txBody>
          <a:bodyPr wrap="square" rtlCol="0">
            <a:spAutoFit/>
          </a:bodyPr>
          <a:lstStyle/>
          <a:p>
            <a:r>
              <a:rPr lang="en-US" sz="2500" dirty="0" smtClean="0">
                <a:solidFill>
                  <a:srgbClr val="0B1E5F"/>
                </a:solidFill>
                <a:latin typeface="Trebuchet MS"/>
                <a:cs typeface="Trebuchet MS"/>
              </a:rPr>
              <a:t>Copy, share adapt and remix</a:t>
            </a:r>
          </a:p>
          <a:p>
            <a:endParaRPr lang="en-US" sz="2500" dirty="0" smtClean="0">
              <a:solidFill>
                <a:srgbClr val="0B1E5F"/>
              </a:solidFill>
              <a:latin typeface="Trebuchet MS"/>
              <a:cs typeface="Trebuchet MS"/>
            </a:endParaRPr>
          </a:p>
          <a:p>
            <a:r>
              <a:rPr lang="en-US" sz="2500" dirty="0" smtClean="0">
                <a:solidFill>
                  <a:srgbClr val="0B1E5F"/>
                </a:solidFill>
                <a:latin typeface="Trebuchet MS"/>
                <a:cs typeface="Trebuchet MS"/>
              </a:rPr>
              <a:t>Photograph, film and broadcast</a:t>
            </a:r>
          </a:p>
          <a:p>
            <a:endParaRPr lang="en-US" sz="2500" dirty="0" smtClean="0">
              <a:solidFill>
                <a:srgbClr val="0B1E5F"/>
              </a:solidFill>
              <a:latin typeface="Trebuchet MS"/>
              <a:cs typeface="Trebuchet MS"/>
            </a:endParaRPr>
          </a:p>
          <a:p>
            <a:r>
              <a:rPr lang="en-US" sz="2500" dirty="0" smtClean="0">
                <a:solidFill>
                  <a:srgbClr val="0B1E5F"/>
                </a:solidFill>
                <a:latin typeface="Trebuchet MS"/>
                <a:cs typeface="Trebuchet MS"/>
              </a:rPr>
              <a:t>Live tweet, blog, post video of</a:t>
            </a:r>
          </a:p>
        </p:txBody>
      </p:sp>
      <p:sp>
        <p:nvSpPr>
          <p:cNvPr id="8" name="Rectangle 7"/>
          <p:cNvSpPr/>
          <p:nvPr/>
        </p:nvSpPr>
        <p:spPr>
          <a:xfrm>
            <a:off x="1702904" y="6352098"/>
            <a:ext cx="3557384" cy="369332"/>
          </a:xfrm>
          <a:prstGeom prst="rect">
            <a:avLst/>
          </a:prstGeom>
        </p:spPr>
        <p:txBody>
          <a:bodyPr wrap="none">
            <a:spAutoFit/>
          </a:bodyPr>
          <a:lstStyle/>
          <a:p>
            <a:r>
              <a:rPr lang="en-US" dirty="0"/>
              <a:t>Adapted from</a:t>
            </a:r>
            <a:r>
              <a:rPr lang="en-US" dirty="0" smtClean="0"/>
              <a:t>: http</a:t>
            </a:r>
            <a:r>
              <a:rPr lang="en-US" dirty="0"/>
              <a:t>://</a:t>
            </a:r>
            <a:r>
              <a:rPr lang="en-US" dirty="0" err="1"/>
              <a:t>bit.ly</a:t>
            </a:r>
            <a:r>
              <a:rPr lang="en-US" dirty="0"/>
              <a:t>/WUa0tx </a:t>
            </a:r>
          </a:p>
        </p:txBody>
      </p:sp>
    </p:spTree>
    <p:extLst>
      <p:ext uri="{BB962C8B-B14F-4D97-AF65-F5344CB8AC3E}">
        <p14:creationId xmlns:p14="http://schemas.microsoft.com/office/powerpoint/2010/main" val="222226337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numbers so far</a:t>
            </a:r>
            <a:endParaRPr lang="en-US" dirty="0"/>
          </a:p>
        </p:txBody>
      </p:sp>
      <p:pic>
        <p:nvPicPr>
          <p:cNvPr id="7" name="Picture 6" descr="Screen Shot 2013-06-24 at 3.31.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3513" y="1952654"/>
            <a:ext cx="2782861" cy="1758978"/>
          </a:xfrm>
          <a:prstGeom prst="rect">
            <a:avLst/>
          </a:prstGeom>
        </p:spPr>
      </p:pic>
      <p:pic>
        <p:nvPicPr>
          <p:cNvPr id="11" name="Content Placeholder 10" descr="Screen Shot 2013-06-24 at 3.31.36 PM.png"/>
          <p:cNvPicPr>
            <a:picLocks noGrp="1" noChangeAspect="1"/>
          </p:cNvPicPr>
          <p:nvPr>
            <p:ph idx="1"/>
          </p:nvPr>
        </p:nvPicPr>
        <p:blipFill>
          <a:blip r:embed="rId3">
            <a:extLst>
              <a:ext uri="{28A0092B-C50C-407E-A947-70E740481C1C}">
                <a14:useLocalDpi xmlns:a14="http://schemas.microsoft.com/office/drawing/2010/main" val="0"/>
              </a:ext>
            </a:extLst>
          </a:blip>
          <a:srcRect l="-10112" r="-10112"/>
          <a:stretch>
            <a:fillRect/>
          </a:stretch>
        </p:blipFill>
        <p:spPr>
          <a:xfrm>
            <a:off x="0" y="1952654"/>
            <a:ext cx="3193513" cy="1756309"/>
          </a:xfrm>
        </p:spPr>
      </p:pic>
      <p:pic>
        <p:nvPicPr>
          <p:cNvPr id="12" name="Picture 11" descr="Screen Shot 2013-06-24 at 3.30.4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2338" y="1952655"/>
            <a:ext cx="2634177" cy="1758978"/>
          </a:xfrm>
          <a:prstGeom prst="rect">
            <a:avLst/>
          </a:prstGeom>
        </p:spPr>
      </p:pic>
      <p:sp>
        <p:nvSpPr>
          <p:cNvPr id="13" name="TextBox 12"/>
          <p:cNvSpPr txBox="1"/>
          <p:nvPr/>
        </p:nvSpPr>
        <p:spPr>
          <a:xfrm>
            <a:off x="2621173" y="4492824"/>
            <a:ext cx="3825799" cy="553998"/>
          </a:xfrm>
          <a:prstGeom prst="rect">
            <a:avLst/>
          </a:prstGeom>
          <a:noFill/>
        </p:spPr>
        <p:txBody>
          <a:bodyPr wrap="none" rtlCol="0">
            <a:spAutoFit/>
          </a:bodyPr>
          <a:lstStyle/>
          <a:p>
            <a:r>
              <a:rPr lang="en-US" sz="3000" dirty="0">
                <a:solidFill>
                  <a:srgbClr val="000000"/>
                </a:solidFill>
              </a:rPr>
              <a:t>3</a:t>
            </a:r>
            <a:r>
              <a:rPr lang="en-US" sz="3000" dirty="0" smtClean="0">
                <a:solidFill>
                  <a:srgbClr val="000000"/>
                </a:solidFill>
              </a:rPr>
              <a:t>00k+ </a:t>
            </a:r>
            <a:r>
              <a:rPr lang="en-US" sz="3000" dirty="0" smtClean="0">
                <a:solidFill>
                  <a:srgbClr val="000000"/>
                </a:solidFill>
              </a:rPr>
              <a:t>Enrolled To Date</a:t>
            </a:r>
            <a:endParaRPr lang="en-US" sz="3000" dirty="0">
              <a:solidFill>
                <a:srgbClr val="000000"/>
              </a:solidFill>
            </a:endParaRPr>
          </a:p>
        </p:txBody>
      </p:sp>
      <p:sp>
        <p:nvSpPr>
          <p:cNvPr id="15" name="Right Brace 14"/>
          <p:cNvSpPr/>
          <p:nvPr/>
        </p:nvSpPr>
        <p:spPr>
          <a:xfrm rot="5400000">
            <a:off x="4365685" y="-245006"/>
            <a:ext cx="381314" cy="8540346"/>
          </a:xfrm>
          <a:prstGeom prst="rightBrace">
            <a:avLst/>
          </a:prstGeom>
          <a:noFill/>
          <a:ln w="57150" cmpd="sng">
            <a:solidFill>
              <a:schemeClr val="accent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463873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
            </a:r>
            <a:r>
              <a:rPr lang="en-US" dirty="0" smtClean="0"/>
              <a:t>hy </a:t>
            </a:r>
            <a:r>
              <a:rPr lang="en-US" dirty="0" err="1" smtClean="0"/>
              <a:t>i</a:t>
            </a:r>
            <a:r>
              <a:rPr lang="en-US" dirty="0" smtClean="0"/>
              <a:t> (we) did this*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We genuinely believe in open-source</a:t>
            </a:r>
          </a:p>
          <a:p>
            <a:pPr marL="0" indent="0">
              <a:buNone/>
            </a:pPr>
            <a:endParaRPr lang="en-US" dirty="0" smtClean="0"/>
          </a:p>
          <a:p>
            <a:pPr marL="514350" indent="-514350">
              <a:buFont typeface="+mj-lt"/>
              <a:buAutoNum type="arabicPeriod"/>
            </a:pPr>
            <a:r>
              <a:rPr lang="en-US" dirty="0" smtClean="0"/>
              <a:t>We wanted to be part of an experiment</a:t>
            </a:r>
          </a:p>
          <a:p>
            <a:pPr marL="514350" indent="-514350">
              <a:buFont typeface="+mj-lt"/>
              <a:buAutoNum type="arabicPeriod"/>
            </a:pPr>
            <a:endParaRPr lang="en-US" dirty="0"/>
          </a:p>
          <a:p>
            <a:pPr marL="514350" indent="-514350">
              <a:buFont typeface="+mj-lt"/>
              <a:buAutoNum type="arabicPeriod"/>
            </a:pPr>
            <a:r>
              <a:rPr lang="en-US" dirty="0" smtClean="0"/>
              <a:t>Advertising for Simply Statistics</a:t>
            </a:r>
          </a:p>
          <a:p>
            <a:pPr marL="514350" indent="-514350">
              <a:buFont typeface="+mj-lt"/>
              <a:buAutoNum type="arabicPeriod"/>
            </a:pPr>
            <a:endParaRPr lang="en-US" dirty="0"/>
          </a:p>
          <a:p>
            <a:pPr marL="514350" indent="-514350">
              <a:buFont typeface="+mj-lt"/>
              <a:buAutoNum type="arabicPeriod"/>
            </a:pPr>
            <a:r>
              <a:rPr lang="en-US" dirty="0" smtClean="0"/>
              <a:t>Advertising for Hopkins</a:t>
            </a:r>
          </a:p>
          <a:p>
            <a:pPr marL="514350" indent="-514350">
              <a:buFont typeface="+mj-lt"/>
              <a:buAutoNum type="arabicPeriod"/>
            </a:pPr>
            <a:endParaRPr lang="en-US" dirty="0"/>
          </a:p>
          <a:p>
            <a:pPr marL="514350" indent="-514350">
              <a:buFont typeface="+mj-lt"/>
              <a:buAutoNum type="arabicPeriod"/>
            </a:pPr>
            <a:endParaRPr lang="en-US" dirty="0" smtClean="0"/>
          </a:p>
        </p:txBody>
      </p:sp>
      <p:sp>
        <p:nvSpPr>
          <p:cNvPr id="4" name="TextBox 3"/>
          <p:cNvSpPr txBox="1"/>
          <p:nvPr/>
        </p:nvSpPr>
        <p:spPr>
          <a:xfrm>
            <a:off x="1852704" y="6241213"/>
            <a:ext cx="4154816" cy="369332"/>
          </a:xfrm>
          <a:prstGeom prst="rect">
            <a:avLst/>
          </a:prstGeom>
          <a:noFill/>
        </p:spPr>
        <p:txBody>
          <a:bodyPr wrap="none" rtlCol="0">
            <a:spAutoFit/>
          </a:bodyPr>
          <a:lstStyle/>
          <a:p>
            <a:r>
              <a:rPr lang="en-US" i="1" dirty="0" smtClean="0"/>
              <a:t>* May not be sorted by actual importance</a:t>
            </a:r>
            <a:endParaRPr lang="en-US" i="1" dirty="0" smtClean="0"/>
          </a:p>
        </p:txBody>
      </p:sp>
    </p:spTree>
    <p:extLst>
      <p:ext uri="{BB962C8B-B14F-4D97-AF65-F5344CB8AC3E}">
        <p14:creationId xmlns:p14="http://schemas.microsoft.com/office/powerpoint/2010/main" val="70192486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omplimentary problems</a:t>
            </a:r>
            <a:endParaRPr lang="en-US" dirty="0"/>
          </a:p>
        </p:txBody>
      </p:sp>
      <p:pic>
        <p:nvPicPr>
          <p:cNvPr id="4" name="Content Placeholder 3" descr="COLLEGE-TUITION-COSTS.jpg"/>
          <p:cNvPicPr>
            <a:picLocks noGrp="1" noChangeAspect="1"/>
          </p:cNvPicPr>
          <p:nvPr>
            <p:ph idx="1"/>
          </p:nvPr>
        </p:nvPicPr>
        <p:blipFill>
          <a:blip r:embed="rId2">
            <a:extLst>
              <a:ext uri="{28A0092B-C50C-407E-A947-70E740481C1C}">
                <a14:useLocalDpi xmlns:a14="http://schemas.microsoft.com/office/drawing/2010/main" val="0"/>
              </a:ext>
            </a:extLst>
          </a:blip>
          <a:srcRect t="4911" b="4911"/>
          <a:stretch>
            <a:fillRect/>
          </a:stretch>
        </p:blipFill>
        <p:spPr>
          <a:xfrm>
            <a:off x="1224019" y="1784314"/>
            <a:ext cx="7106447" cy="3908274"/>
          </a:xfrm>
        </p:spPr>
      </p:pic>
    </p:spTree>
    <p:extLst>
      <p:ext uri="{BB962C8B-B14F-4D97-AF65-F5344CB8AC3E}">
        <p14:creationId xmlns:p14="http://schemas.microsoft.com/office/powerpoint/2010/main" val="262402759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omplimentary problems</a:t>
            </a:r>
            <a:endParaRPr lang="en-US" dirty="0"/>
          </a:p>
        </p:txBody>
      </p:sp>
      <p:pic>
        <p:nvPicPr>
          <p:cNvPr id="4" name="Picture 3" descr="Screen Shot 2013-06-24 at 3.16.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26" y="1610214"/>
            <a:ext cx="8525474" cy="3693904"/>
          </a:xfrm>
          <a:prstGeom prst="rect">
            <a:avLst/>
          </a:prstGeom>
        </p:spPr>
      </p:pic>
    </p:spTree>
    <p:extLst>
      <p:ext uri="{BB962C8B-B14F-4D97-AF65-F5344CB8AC3E}">
        <p14:creationId xmlns:p14="http://schemas.microsoft.com/office/powerpoint/2010/main" val="331017593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structure (CDA – </a:t>
            </a:r>
            <a:r>
              <a:rPr lang="en-US" dirty="0" err="1" smtClean="0"/>
              <a:t>Peng</a:t>
            </a:r>
            <a:r>
              <a:rPr lang="en-US" dirty="0" smtClean="0"/>
              <a:t>)</a:t>
            </a:r>
            <a:endParaRPr lang="en-US" dirty="0"/>
          </a:p>
        </p:txBody>
      </p:sp>
      <p:sp>
        <p:nvSpPr>
          <p:cNvPr id="3" name="Content Placeholder 2"/>
          <p:cNvSpPr>
            <a:spLocks noGrp="1"/>
          </p:cNvSpPr>
          <p:nvPr>
            <p:ph idx="1"/>
          </p:nvPr>
        </p:nvSpPr>
        <p:spPr/>
        <p:txBody>
          <a:bodyPr/>
          <a:lstStyle/>
          <a:p>
            <a:pPr>
              <a:buNone/>
            </a:pPr>
            <a:r>
              <a:rPr lang="en-US" dirty="0" smtClean="0"/>
              <a:t>4 weeks</a:t>
            </a:r>
          </a:p>
          <a:p>
            <a:pPr>
              <a:buNone/>
            </a:pPr>
            <a:r>
              <a:rPr lang="en-US" dirty="0" smtClean="0"/>
              <a:t>4 programming assignments</a:t>
            </a:r>
          </a:p>
          <a:p>
            <a:pPr>
              <a:buNone/>
            </a:pPr>
            <a:r>
              <a:rPr lang="en-US" dirty="0" smtClean="0"/>
              <a:t>4 quizzes</a:t>
            </a:r>
          </a:p>
          <a:p>
            <a:pPr>
              <a:buNone/>
            </a:pPr>
            <a:endParaRPr lang="en-US" dirty="0" smtClean="0"/>
          </a:p>
          <a:p>
            <a:pPr>
              <a:buNone/>
            </a:pPr>
            <a:r>
              <a:rPr lang="en-US" dirty="0" smtClean="0"/>
              <a:t>3 </a:t>
            </a:r>
            <a:r>
              <a:rPr lang="en-US" dirty="0" smtClean="0"/>
              <a:t>hours of videos in 8-10 min </a:t>
            </a:r>
            <a:r>
              <a:rPr lang="en-US" dirty="0" smtClean="0"/>
              <a:t>chunks per </a:t>
            </a:r>
            <a:r>
              <a:rPr lang="en-US" dirty="0" smtClean="0"/>
              <a:t>week</a:t>
            </a:r>
          </a:p>
        </p:txBody>
      </p:sp>
    </p:spTree>
    <p:extLst>
      <p:ext uri="{BB962C8B-B14F-4D97-AF65-F5344CB8AC3E}">
        <p14:creationId xmlns:p14="http://schemas.microsoft.com/office/powerpoint/2010/main" val="376455352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structure (MBB – </a:t>
            </a:r>
            <a:r>
              <a:rPr lang="en-US" dirty="0" err="1" smtClean="0"/>
              <a:t>Caffo</a:t>
            </a:r>
            <a:r>
              <a:rPr lang="en-US" dirty="0" smtClean="0"/>
              <a:t>)</a:t>
            </a:r>
            <a:endParaRPr lang="en-US" dirty="0"/>
          </a:p>
        </p:txBody>
      </p:sp>
      <p:sp>
        <p:nvSpPr>
          <p:cNvPr id="3" name="Content Placeholder 2"/>
          <p:cNvSpPr>
            <a:spLocks noGrp="1"/>
          </p:cNvSpPr>
          <p:nvPr>
            <p:ph idx="1"/>
          </p:nvPr>
        </p:nvSpPr>
        <p:spPr/>
        <p:txBody>
          <a:bodyPr/>
          <a:lstStyle/>
          <a:p>
            <a:pPr>
              <a:buNone/>
            </a:pPr>
            <a:r>
              <a:rPr lang="en-US" dirty="0" smtClean="0"/>
              <a:t>7 weeks</a:t>
            </a:r>
          </a:p>
          <a:p>
            <a:pPr>
              <a:buNone/>
            </a:pPr>
            <a:r>
              <a:rPr lang="en-US" dirty="0" smtClean="0"/>
              <a:t>7 quizzes</a:t>
            </a:r>
          </a:p>
          <a:p>
            <a:pPr>
              <a:buNone/>
            </a:pPr>
            <a:r>
              <a:rPr lang="en-US" dirty="0" smtClean="0"/>
              <a:t>7 optional homework assignments</a:t>
            </a:r>
          </a:p>
          <a:p>
            <a:pPr>
              <a:buNone/>
            </a:pPr>
            <a:endParaRPr lang="en-US" dirty="0" smtClean="0"/>
          </a:p>
          <a:p>
            <a:pPr>
              <a:buNone/>
            </a:pPr>
            <a:r>
              <a:rPr lang="en-US" dirty="0" smtClean="0"/>
              <a:t>2 </a:t>
            </a:r>
            <a:r>
              <a:rPr lang="en-US" dirty="0" smtClean="0"/>
              <a:t>hours of videos in 10-25 min chunks per week</a:t>
            </a:r>
            <a:endParaRPr lang="en-US" dirty="0"/>
          </a:p>
        </p:txBody>
      </p:sp>
    </p:spTree>
    <p:extLst>
      <p:ext uri="{BB962C8B-B14F-4D97-AF65-F5344CB8AC3E}">
        <p14:creationId xmlns:p14="http://schemas.microsoft.com/office/powerpoint/2010/main" val="132330670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structure (DA – Leek)</a:t>
            </a:r>
            <a:endParaRPr lang="en-US" dirty="0"/>
          </a:p>
        </p:txBody>
      </p:sp>
      <p:sp>
        <p:nvSpPr>
          <p:cNvPr id="3" name="Content Placeholder 2"/>
          <p:cNvSpPr>
            <a:spLocks noGrp="1"/>
          </p:cNvSpPr>
          <p:nvPr>
            <p:ph idx="1"/>
          </p:nvPr>
        </p:nvSpPr>
        <p:spPr/>
        <p:txBody>
          <a:bodyPr/>
          <a:lstStyle/>
          <a:p>
            <a:pPr>
              <a:buNone/>
            </a:pPr>
            <a:r>
              <a:rPr lang="en-US" dirty="0" smtClean="0"/>
              <a:t>8 weeks</a:t>
            </a:r>
          </a:p>
          <a:p>
            <a:pPr>
              <a:buNone/>
            </a:pPr>
            <a:r>
              <a:rPr lang="en-US" dirty="0" smtClean="0"/>
              <a:t>8 quizzes</a:t>
            </a:r>
          </a:p>
          <a:p>
            <a:pPr>
              <a:buNone/>
            </a:pPr>
            <a:r>
              <a:rPr lang="en-US" dirty="0" smtClean="0"/>
              <a:t>2 data analysis assignments</a:t>
            </a:r>
          </a:p>
          <a:p>
            <a:pPr>
              <a:buNone/>
            </a:pPr>
            <a:endParaRPr lang="en-US" dirty="0" smtClean="0"/>
          </a:p>
          <a:p>
            <a:pPr>
              <a:buNone/>
            </a:pPr>
            <a:r>
              <a:rPr lang="en-US" dirty="0" smtClean="0"/>
              <a:t>2 </a:t>
            </a:r>
            <a:r>
              <a:rPr lang="en-US" dirty="0" smtClean="0"/>
              <a:t>hours of videos in 10-15 min chunks per week</a:t>
            </a:r>
            <a:endParaRPr lang="en-US" dirty="0"/>
          </a:p>
        </p:txBody>
      </p:sp>
    </p:spTree>
    <p:extLst>
      <p:ext uri="{BB962C8B-B14F-4D97-AF65-F5344CB8AC3E}">
        <p14:creationId xmlns:p14="http://schemas.microsoft.com/office/powerpoint/2010/main" val="57612025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dirty="0" smtClean="0"/>
              <a:t>ow </a:t>
            </a:r>
            <a:r>
              <a:rPr lang="en-US" dirty="0" err="1" smtClean="0"/>
              <a:t>i</a:t>
            </a:r>
            <a:r>
              <a:rPr lang="en-US" dirty="0" smtClean="0"/>
              <a:t> think of data analysis</a:t>
            </a:r>
            <a:endParaRPr lang="en-US" dirty="0"/>
          </a:p>
        </p:txBody>
      </p:sp>
      <p:pic>
        <p:nvPicPr>
          <p:cNvPr id="5" name="Content Placeholder 4" descr="Screen Shot 2013-09-19 at 3.51.00 PM.png"/>
          <p:cNvPicPr>
            <a:picLocks noGrp="1" noChangeAspect="1"/>
          </p:cNvPicPr>
          <p:nvPr>
            <p:ph idx="1"/>
          </p:nvPr>
        </p:nvPicPr>
        <p:blipFill>
          <a:blip r:embed="rId2">
            <a:extLst>
              <a:ext uri="{28A0092B-C50C-407E-A947-70E740481C1C}">
                <a14:useLocalDpi xmlns:a14="http://schemas.microsoft.com/office/drawing/2010/main" val="0"/>
              </a:ext>
            </a:extLst>
          </a:blip>
          <a:srcRect t="2878" b="2878"/>
          <a:stretch>
            <a:fillRect/>
          </a:stretch>
        </p:blipFill>
        <p:spPr/>
      </p:pic>
      <p:sp>
        <p:nvSpPr>
          <p:cNvPr id="4" name="Rectangle 3"/>
          <p:cNvSpPr/>
          <p:nvPr/>
        </p:nvSpPr>
        <p:spPr>
          <a:xfrm>
            <a:off x="926351" y="6375071"/>
            <a:ext cx="7291294" cy="338554"/>
          </a:xfrm>
          <a:prstGeom prst="rect">
            <a:avLst/>
          </a:prstGeom>
        </p:spPr>
        <p:txBody>
          <a:bodyPr wrap="square">
            <a:spAutoFit/>
          </a:bodyPr>
          <a:lstStyle/>
          <a:p>
            <a:r>
              <a:rPr lang="en-US" sz="1600" dirty="0"/>
              <a:t>http://</a:t>
            </a:r>
            <a:r>
              <a:rPr lang="en-US" sz="1600" dirty="0" err="1"/>
              <a:t>simplystatistics.org</a:t>
            </a:r>
            <a:r>
              <a:rPr lang="en-US" sz="1600" dirty="0"/>
              <a:t>/2013/01/10/the-landscape-of-data-analysis/</a:t>
            </a:r>
          </a:p>
        </p:txBody>
      </p:sp>
    </p:spTree>
    <p:extLst>
      <p:ext uri="{BB962C8B-B14F-4D97-AF65-F5344CB8AC3E}">
        <p14:creationId xmlns:p14="http://schemas.microsoft.com/office/powerpoint/2010/main" val="418891485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a:t>
            </a:r>
            <a:r>
              <a:rPr lang="en-US" dirty="0" smtClean="0"/>
              <a:t>ooming out</a:t>
            </a:r>
            <a:endParaRPr lang="en-US" dirty="0"/>
          </a:p>
        </p:txBody>
      </p:sp>
      <p:pic>
        <p:nvPicPr>
          <p:cNvPr id="4" name="Content Placeholder 3" descr="Screen Shot 2013-09-19 at 3.51.35 PM.png"/>
          <p:cNvPicPr>
            <a:picLocks noGrp="1" noChangeAspect="1"/>
          </p:cNvPicPr>
          <p:nvPr>
            <p:ph idx="1"/>
          </p:nvPr>
        </p:nvPicPr>
        <p:blipFill>
          <a:blip r:embed="rId2">
            <a:extLst>
              <a:ext uri="{28A0092B-C50C-407E-A947-70E740481C1C}">
                <a14:useLocalDpi xmlns:a14="http://schemas.microsoft.com/office/drawing/2010/main" val="0"/>
              </a:ext>
            </a:extLst>
          </a:blip>
          <a:srcRect t="3684" b="3684"/>
          <a:stretch>
            <a:fillRect/>
          </a:stretch>
        </p:blipFill>
        <p:spPr>
          <a:xfrm>
            <a:off x="248023" y="1600200"/>
            <a:ext cx="8636605" cy="4749800"/>
          </a:xfrm>
        </p:spPr>
      </p:pic>
      <p:sp>
        <p:nvSpPr>
          <p:cNvPr id="5" name="Rectangle 4"/>
          <p:cNvSpPr/>
          <p:nvPr/>
        </p:nvSpPr>
        <p:spPr>
          <a:xfrm>
            <a:off x="6857999" y="6036235"/>
            <a:ext cx="2071452" cy="313765"/>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FFFF"/>
                </a:solidFill>
              </a:ln>
              <a:solidFill>
                <a:srgbClr val="FFFFFF"/>
              </a:solidFill>
            </a:endParaRPr>
          </a:p>
        </p:txBody>
      </p:sp>
    </p:spTree>
    <p:extLst>
      <p:ext uri="{BB962C8B-B14F-4D97-AF65-F5344CB8AC3E}">
        <p14:creationId xmlns:p14="http://schemas.microsoft.com/office/powerpoint/2010/main" val="314769875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intro video</a:t>
            </a:r>
            <a:endParaRPr lang="en-US" dirty="0"/>
          </a:p>
        </p:txBody>
      </p:sp>
      <p:pic>
        <p:nvPicPr>
          <p:cNvPr id="5" name="Data_Analysis_with_Assistant_Professor_Jeff_Leek.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2820" y="1417638"/>
            <a:ext cx="8128000" cy="4572000"/>
          </a:xfrm>
          <a:prstGeom prst="rect">
            <a:avLst/>
          </a:prstGeom>
        </p:spPr>
      </p:pic>
      <p:pic>
        <p:nvPicPr>
          <p:cNvPr id="4" name="Content Placeholder 3" descr="Screen Shot 2013-09-19 at 4.06.26 PM.png"/>
          <p:cNvPicPr>
            <a:picLocks noGrp="1" noChangeAspect="1"/>
          </p:cNvPicPr>
          <p:nvPr>
            <p:ph idx="1"/>
          </p:nvPr>
        </p:nvPicPr>
        <p:blipFill rotWithShape="1">
          <a:blip r:embed="rId5">
            <a:extLst>
              <a:ext uri="{28A0092B-C50C-407E-A947-70E740481C1C}">
                <a14:useLocalDpi xmlns:a14="http://schemas.microsoft.com/office/drawing/2010/main" val="0"/>
              </a:ext>
            </a:extLst>
          </a:blip>
          <a:srcRect t="150" b="-404"/>
          <a:stretch/>
        </p:blipFill>
        <p:spPr>
          <a:xfrm>
            <a:off x="657879" y="2674471"/>
            <a:ext cx="8229600" cy="2390588"/>
          </a:xfrm>
          <a:ln w="38100" cmpd="sng">
            <a:solidFill>
              <a:schemeClr val="tx1"/>
            </a:solidFill>
          </a:ln>
        </p:spPr>
      </p:pic>
    </p:spTree>
    <p:extLst>
      <p:ext uri="{BB962C8B-B14F-4D97-AF65-F5344CB8AC3E}">
        <p14:creationId xmlns:p14="http://schemas.microsoft.com/office/powerpoint/2010/main" val="20078289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tatistician vs. data scientist</a:t>
            </a:r>
            <a:endParaRPr lang="en-US" dirty="0"/>
          </a:p>
        </p:txBody>
      </p:sp>
      <p:pic>
        <p:nvPicPr>
          <p:cNvPr id="6" name="Content Placeholder 5"/>
          <p:cNvPicPr>
            <a:picLocks noGrp="1" noChangeAspect="1"/>
          </p:cNvPicPr>
          <p:nvPr>
            <p:ph idx="1"/>
          </p:nvPr>
        </p:nvPicPr>
        <p:blipFill rotWithShape="1">
          <a:blip r:embed="rId2"/>
          <a:srcRect t="13387" r="7864" b="13387"/>
          <a:stretch/>
        </p:blipFill>
        <p:spPr>
          <a:xfrm>
            <a:off x="1345701" y="1852705"/>
            <a:ext cx="6452598" cy="3851568"/>
          </a:xfrm>
        </p:spPr>
      </p:pic>
    </p:spTree>
    <p:extLst>
      <p:ext uri="{BB962C8B-B14F-4D97-AF65-F5344CB8AC3E}">
        <p14:creationId xmlns:p14="http://schemas.microsoft.com/office/powerpoint/2010/main" val="388091361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structure (DA – Leek)</a:t>
            </a:r>
            <a:endParaRPr lang="en-US" dirty="0"/>
          </a:p>
        </p:txBody>
      </p:sp>
      <p:sp>
        <p:nvSpPr>
          <p:cNvPr id="3" name="Content Placeholder 2"/>
          <p:cNvSpPr>
            <a:spLocks noGrp="1"/>
          </p:cNvSpPr>
          <p:nvPr>
            <p:ph idx="1"/>
          </p:nvPr>
        </p:nvSpPr>
        <p:spPr/>
        <p:txBody>
          <a:bodyPr/>
          <a:lstStyle/>
          <a:p>
            <a:pPr>
              <a:buNone/>
            </a:pPr>
            <a:r>
              <a:rPr lang="en-US" dirty="0" smtClean="0"/>
              <a:t>8 weeks</a:t>
            </a:r>
          </a:p>
          <a:p>
            <a:pPr>
              <a:buNone/>
            </a:pPr>
            <a:r>
              <a:rPr lang="en-US" dirty="0" smtClean="0"/>
              <a:t>8 quizzes</a:t>
            </a:r>
          </a:p>
          <a:p>
            <a:pPr>
              <a:buNone/>
            </a:pPr>
            <a:r>
              <a:rPr lang="en-US" dirty="0" smtClean="0"/>
              <a:t>2 data analysis assignments</a:t>
            </a:r>
          </a:p>
          <a:p>
            <a:pPr>
              <a:buNone/>
            </a:pPr>
            <a:endParaRPr lang="en-US" dirty="0" smtClean="0"/>
          </a:p>
          <a:p>
            <a:pPr>
              <a:buNone/>
            </a:pPr>
            <a:r>
              <a:rPr lang="en-US" dirty="0" smtClean="0"/>
              <a:t>2 </a:t>
            </a:r>
            <a:r>
              <a:rPr lang="en-US" dirty="0" smtClean="0"/>
              <a:t>hours of videos in 10-15 min chunks per week</a:t>
            </a:r>
            <a:endParaRPr lang="en-US" dirty="0"/>
          </a:p>
        </p:txBody>
      </p:sp>
    </p:spTree>
    <p:extLst>
      <p:ext uri="{BB962C8B-B14F-4D97-AF65-F5344CB8AC3E}">
        <p14:creationId xmlns:p14="http://schemas.microsoft.com/office/powerpoint/2010/main" val="305419222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w</a:t>
            </a:r>
            <a:r>
              <a:rPr lang="en-US" dirty="0" smtClean="0"/>
              <a:t>hat I covered</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7340102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
            </a:r>
            <a:r>
              <a:rPr lang="en-US" dirty="0" smtClean="0"/>
              <a:t>hat is data?</a:t>
            </a:r>
            <a:endParaRPr lang="en-US" dirty="0"/>
          </a:p>
        </p:txBody>
      </p:sp>
      <p:pic>
        <p:nvPicPr>
          <p:cNvPr id="4" name="Content Placeholder 3" descr="Screen Shot 2013-09-19 at 4.45.58 PM.png"/>
          <p:cNvPicPr>
            <a:picLocks noGrp="1" noChangeAspect="1"/>
          </p:cNvPicPr>
          <p:nvPr>
            <p:ph idx="1"/>
          </p:nvPr>
        </p:nvPicPr>
        <p:blipFill>
          <a:blip r:embed="rId2">
            <a:extLst>
              <a:ext uri="{28A0092B-C50C-407E-A947-70E740481C1C}">
                <a14:useLocalDpi xmlns:a14="http://schemas.microsoft.com/office/drawing/2010/main" val="0"/>
              </a:ext>
            </a:extLst>
          </a:blip>
          <a:srcRect t="1452" b="1452"/>
          <a:stretch>
            <a:fillRect/>
          </a:stretch>
        </p:blipFill>
        <p:spPr/>
      </p:pic>
    </p:spTree>
    <p:extLst>
      <p:ext uri="{BB962C8B-B14F-4D97-AF65-F5344CB8AC3E}">
        <p14:creationId xmlns:p14="http://schemas.microsoft.com/office/powerpoint/2010/main" val="195057266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ypes of analyses</a:t>
            </a:r>
            <a:endParaRPr lang="en-US" dirty="0"/>
          </a:p>
        </p:txBody>
      </p:sp>
      <p:pic>
        <p:nvPicPr>
          <p:cNvPr id="4" name="Content Placeholder 3" descr="Screen Shot 2013-09-19 at 4.46.36 PM.png"/>
          <p:cNvPicPr>
            <a:picLocks noGrp="1" noChangeAspect="1"/>
          </p:cNvPicPr>
          <p:nvPr>
            <p:ph idx="1"/>
          </p:nvPr>
        </p:nvPicPr>
        <p:blipFill>
          <a:blip r:embed="rId2">
            <a:extLst>
              <a:ext uri="{28A0092B-C50C-407E-A947-70E740481C1C}">
                <a14:useLocalDpi xmlns:a14="http://schemas.microsoft.com/office/drawing/2010/main" val="0"/>
              </a:ext>
            </a:extLst>
          </a:blip>
          <a:srcRect l="-44601" r="-44601"/>
          <a:stretch>
            <a:fillRect/>
          </a:stretch>
        </p:blipFill>
        <p:spPr/>
      </p:pic>
    </p:spTree>
    <p:extLst>
      <p:ext uri="{BB962C8B-B14F-4D97-AF65-F5344CB8AC3E}">
        <p14:creationId xmlns:p14="http://schemas.microsoft.com/office/powerpoint/2010/main" val="319230652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a:t>
            </a:r>
            <a:r>
              <a:rPr lang="en-US" dirty="0" smtClean="0"/>
              <a:t>rganizing a data analysis</a:t>
            </a:r>
            <a:endParaRPr lang="en-US" dirty="0"/>
          </a:p>
        </p:txBody>
      </p:sp>
      <p:pic>
        <p:nvPicPr>
          <p:cNvPr id="4" name="Content Placeholder 3" descr="Screen Shot 2013-09-19 at 4.47.36 PM.png"/>
          <p:cNvPicPr>
            <a:picLocks noGrp="1" noChangeAspect="1"/>
          </p:cNvPicPr>
          <p:nvPr>
            <p:ph idx="1"/>
          </p:nvPr>
        </p:nvPicPr>
        <p:blipFill>
          <a:blip r:embed="rId2">
            <a:extLst>
              <a:ext uri="{28A0092B-C50C-407E-A947-70E740481C1C}">
                <a14:useLocalDpi xmlns:a14="http://schemas.microsoft.com/office/drawing/2010/main" val="0"/>
              </a:ext>
            </a:extLst>
          </a:blip>
          <a:srcRect l="-19356" r="-19356"/>
          <a:stretch>
            <a:fillRect/>
          </a:stretch>
        </p:blipFill>
        <p:spPr/>
      </p:pic>
    </p:spTree>
    <p:extLst>
      <p:ext uri="{BB962C8B-B14F-4D97-AF65-F5344CB8AC3E}">
        <p14:creationId xmlns:p14="http://schemas.microsoft.com/office/powerpoint/2010/main" val="161054943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dirty="0" smtClean="0"/>
              <a:t>ata </a:t>
            </a:r>
            <a:r>
              <a:rPr lang="en-US" dirty="0" err="1" smtClean="0"/>
              <a:t>munging</a:t>
            </a:r>
            <a:endParaRPr lang="en-US" dirty="0"/>
          </a:p>
        </p:txBody>
      </p:sp>
      <p:pic>
        <p:nvPicPr>
          <p:cNvPr id="4" name="Content Placeholder 3" descr="Screen Shot 2013-09-19 at 4.48.25 PM.png"/>
          <p:cNvPicPr>
            <a:picLocks noGrp="1" noChangeAspect="1"/>
          </p:cNvPicPr>
          <p:nvPr>
            <p:ph idx="1"/>
          </p:nvPr>
        </p:nvPicPr>
        <p:blipFill>
          <a:blip r:embed="rId2">
            <a:extLst>
              <a:ext uri="{28A0092B-C50C-407E-A947-70E740481C1C}">
                <a14:useLocalDpi xmlns:a14="http://schemas.microsoft.com/office/drawing/2010/main" val="0"/>
              </a:ext>
            </a:extLst>
          </a:blip>
          <a:srcRect l="-25708" r="-25708"/>
          <a:stretch>
            <a:fillRect/>
          </a:stretch>
        </p:blipFill>
        <p:spPr/>
      </p:pic>
    </p:spTree>
    <p:extLst>
      <p:ext uri="{BB962C8B-B14F-4D97-AF65-F5344CB8AC3E}">
        <p14:creationId xmlns:p14="http://schemas.microsoft.com/office/powerpoint/2010/main" val="96440309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eda</a:t>
            </a:r>
            <a:endParaRPr lang="en-US" dirty="0"/>
          </a:p>
        </p:txBody>
      </p:sp>
      <p:pic>
        <p:nvPicPr>
          <p:cNvPr id="4" name="Content Placeholder 3" descr="Screen Shot 2013-09-19 at 4.49.09 PM.png"/>
          <p:cNvPicPr>
            <a:picLocks noGrp="1" noChangeAspect="1"/>
          </p:cNvPicPr>
          <p:nvPr>
            <p:ph idx="1"/>
          </p:nvPr>
        </p:nvPicPr>
        <p:blipFill>
          <a:blip r:embed="rId2">
            <a:extLst>
              <a:ext uri="{28A0092B-C50C-407E-A947-70E740481C1C}">
                <a14:useLocalDpi xmlns:a14="http://schemas.microsoft.com/office/drawing/2010/main" val="0"/>
              </a:ext>
            </a:extLst>
          </a:blip>
          <a:srcRect l="-12205" r="-12205"/>
          <a:stretch>
            <a:fillRect/>
          </a:stretch>
        </p:blipFill>
        <p:spPr/>
      </p:pic>
    </p:spTree>
    <p:extLst>
      <p:ext uri="{BB962C8B-B14F-4D97-AF65-F5344CB8AC3E}">
        <p14:creationId xmlns:p14="http://schemas.microsoft.com/office/powerpoint/2010/main" val="58512253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a:t>
            </a:r>
            <a:endParaRPr lang="en-US" dirty="0"/>
          </a:p>
        </p:txBody>
      </p:sp>
      <p:pic>
        <p:nvPicPr>
          <p:cNvPr id="4" name="Content Placeholder 3" descr="Screen Shot 2013-09-19 at 4.50.10 PM.png"/>
          <p:cNvPicPr>
            <a:picLocks noGrp="1" noChangeAspect="1"/>
          </p:cNvPicPr>
          <p:nvPr>
            <p:ph idx="1"/>
          </p:nvPr>
        </p:nvPicPr>
        <p:blipFill>
          <a:blip r:embed="rId2">
            <a:extLst>
              <a:ext uri="{28A0092B-C50C-407E-A947-70E740481C1C}">
                <a14:useLocalDpi xmlns:a14="http://schemas.microsoft.com/office/drawing/2010/main" val="0"/>
              </a:ext>
            </a:extLst>
          </a:blip>
          <a:srcRect t="12801" b="12801"/>
          <a:stretch>
            <a:fillRect/>
          </a:stretch>
        </p:blipFill>
        <p:spPr/>
      </p:pic>
      <p:sp>
        <p:nvSpPr>
          <p:cNvPr id="5" name="Rectangle 4"/>
          <p:cNvSpPr/>
          <p:nvPr/>
        </p:nvSpPr>
        <p:spPr>
          <a:xfrm>
            <a:off x="1105645" y="6198939"/>
            <a:ext cx="5782237" cy="646331"/>
          </a:xfrm>
          <a:prstGeom prst="rect">
            <a:avLst/>
          </a:prstGeom>
        </p:spPr>
        <p:txBody>
          <a:bodyPr wrap="square">
            <a:spAutoFit/>
          </a:bodyPr>
          <a:lstStyle/>
          <a:p>
            <a:r>
              <a:rPr lang="en-US" dirty="0"/>
              <a:t>http://</a:t>
            </a:r>
            <a:r>
              <a:rPr lang="en-US" dirty="0" err="1"/>
              <a:t>www.nature.com</a:t>
            </a:r>
            <a:r>
              <a:rPr lang="en-US" dirty="0"/>
              <a:t>/nature/journal/v431/n7008/</a:t>
            </a:r>
            <a:r>
              <a:rPr lang="en-US" dirty="0" err="1"/>
              <a:t>fig_tab</a:t>
            </a:r>
            <a:r>
              <a:rPr lang="en-US" dirty="0"/>
              <a:t>/431525a_F1.html</a:t>
            </a:r>
          </a:p>
        </p:txBody>
      </p:sp>
    </p:spTree>
    <p:extLst>
      <p:ext uri="{BB962C8B-B14F-4D97-AF65-F5344CB8AC3E}">
        <p14:creationId xmlns:p14="http://schemas.microsoft.com/office/powerpoint/2010/main" val="19914915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oncepts like confounding</a:t>
            </a:r>
            <a:endParaRPr lang="en-US" dirty="0"/>
          </a:p>
        </p:txBody>
      </p:sp>
      <p:pic>
        <p:nvPicPr>
          <p:cNvPr id="4" name="Content Placeholder 3" descr="Screen Shot 2013-09-19 at 4.51.48 PM.png"/>
          <p:cNvPicPr>
            <a:picLocks noGrp="1" noChangeAspect="1"/>
          </p:cNvPicPr>
          <p:nvPr>
            <p:ph idx="1"/>
          </p:nvPr>
        </p:nvPicPr>
        <p:blipFill>
          <a:blip r:embed="rId2">
            <a:extLst>
              <a:ext uri="{28A0092B-C50C-407E-A947-70E740481C1C}">
                <a14:useLocalDpi xmlns:a14="http://schemas.microsoft.com/office/drawing/2010/main" val="0"/>
              </a:ext>
            </a:extLst>
          </a:blip>
          <a:srcRect l="-29399" r="-29399"/>
          <a:stretch>
            <a:fillRect/>
          </a:stretch>
        </p:blipFill>
        <p:spPr/>
      </p:pic>
      <p:sp>
        <p:nvSpPr>
          <p:cNvPr id="5" name="Rectangle 4"/>
          <p:cNvSpPr/>
          <p:nvPr/>
        </p:nvSpPr>
        <p:spPr>
          <a:xfrm>
            <a:off x="1075765" y="6303246"/>
            <a:ext cx="7799294" cy="369332"/>
          </a:xfrm>
          <a:prstGeom prst="rect">
            <a:avLst/>
          </a:prstGeom>
        </p:spPr>
        <p:txBody>
          <a:bodyPr wrap="square">
            <a:spAutoFit/>
          </a:bodyPr>
          <a:lstStyle/>
          <a:p>
            <a:r>
              <a:rPr lang="en-US" dirty="0" smtClean="0"/>
              <a:t>http</a:t>
            </a:r>
            <a:r>
              <a:rPr lang="en-US" dirty="0"/>
              <a:t>://</a:t>
            </a:r>
            <a:r>
              <a:rPr lang="en-US" dirty="0" err="1"/>
              <a:t>www.nejm.org</a:t>
            </a:r>
            <a:r>
              <a:rPr lang="en-US" dirty="0"/>
              <a:t>/</a:t>
            </a:r>
            <a:r>
              <a:rPr lang="en-US" dirty="0" err="1"/>
              <a:t>doi</a:t>
            </a:r>
            <a:r>
              <a:rPr lang="en-US" dirty="0"/>
              <a:t>/full/10.1056/NEJMon1211064</a:t>
            </a:r>
          </a:p>
        </p:txBody>
      </p:sp>
    </p:spTree>
    <p:extLst>
      <p:ext uri="{BB962C8B-B14F-4D97-AF65-F5344CB8AC3E}">
        <p14:creationId xmlns:p14="http://schemas.microsoft.com/office/powerpoint/2010/main" val="310030250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imple machine learning</a:t>
            </a:r>
            <a:endParaRPr lang="en-US" dirty="0"/>
          </a:p>
        </p:txBody>
      </p:sp>
      <p:pic>
        <p:nvPicPr>
          <p:cNvPr id="4" name="Content Placeholder 3" descr="Screen Shot 2013-09-19 at 4.52.50 PM.png"/>
          <p:cNvPicPr>
            <a:picLocks noGrp="1" noChangeAspect="1"/>
          </p:cNvPicPr>
          <p:nvPr>
            <p:ph idx="1"/>
          </p:nvPr>
        </p:nvPicPr>
        <p:blipFill>
          <a:blip r:embed="rId2">
            <a:extLst>
              <a:ext uri="{28A0092B-C50C-407E-A947-70E740481C1C}">
                <a14:useLocalDpi xmlns:a14="http://schemas.microsoft.com/office/drawing/2010/main" val="0"/>
              </a:ext>
            </a:extLst>
          </a:blip>
          <a:srcRect l="-44611" r="-44611"/>
          <a:stretch>
            <a:fillRect/>
          </a:stretch>
        </p:blipFill>
        <p:spPr/>
      </p:pic>
      <p:sp>
        <p:nvSpPr>
          <p:cNvPr id="5" name="Rectangle 4"/>
          <p:cNvSpPr/>
          <p:nvPr/>
        </p:nvSpPr>
        <p:spPr>
          <a:xfrm>
            <a:off x="1389529" y="6209740"/>
            <a:ext cx="5543177" cy="646331"/>
          </a:xfrm>
          <a:prstGeom prst="rect">
            <a:avLst/>
          </a:prstGeom>
        </p:spPr>
        <p:txBody>
          <a:bodyPr wrap="square">
            <a:spAutoFit/>
          </a:bodyPr>
          <a:lstStyle/>
          <a:p>
            <a:r>
              <a:rPr lang="en-US" dirty="0"/>
              <a:t>http://graphics8.nytimes.com/images/2008/04/16/us/0416-nat-subOBAMA.jpg</a:t>
            </a:r>
          </a:p>
        </p:txBody>
      </p:sp>
    </p:spTree>
    <p:extLst>
      <p:ext uri="{BB962C8B-B14F-4D97-AF65-F5344CB8AC3E}">
        <p14:creationId xmlns:p14="http://schemas.microsoft.com/office/powerpoint/2010/main" val="91685757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bout me</a:t>
            </a:r>
            <a:endParaRPr lang="en-US" dirty="0"/>
          </a:p>
        </p:txBody>
      </p:sp>
      <p:pic>
        <p:nvPicPr>
          <p:cNvPr id="4" name="Content Placeholder 3" descr="Screen Shot 2013-09-19 at 3.06.07 PM.png"/>
          <p:cNvPicPr>
            <a:picLocks noGrp="1" noChangeAspect="1"/>
          </p:cNvPicPr>
          <p:nvPr>
            <p:ph idx="1"/>
          </p:nvPr>
        </p:nvPicPr>
        <p:blipFill>
          <a:blip r:embed="rId2">
            <a:extLst>
              <a:ext uri="{28A0092B-C50C-407E-A947-70E740481C1C}">
                <a14:useLocalDpi xmlns:a14="http://schemas.microsoft.com/office/drawing/2010/main" val="0"/>
              </a:ext>
            </a:extLst>
          </a:blip>
          <a:srcRect t="-5880" b="-5880"/>
          <a:stretch>
            <a:fillRect/>
          </a:stretch>
        </p:blipFill>
        <p:spPr>
          <a:xfrm>
            <a:off x="457200" y="1417638"/>
            <a:ext cx="8229600" cy="4525963"/>
          </a:xfrm>
        </p:spPr>
      </p:pic>
    </p:spTree>
    <p:extLst>
      <p:ext uri="{BB962C8B-B14F-4D97-AF65-F5344CB8AC3E}">
        <p14:creationId xmlns:p14="http://schemas.microsoft.com/office/powerpoint/2010/main" val="78554773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how do you teach 100k+ people?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0954949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coursera</a:t>
            </a:r>
            <a:endParaRPr lang="en-US" dirty="0"/>
          </a:p>
        </p:txBody>
      </p:sp>
      <p:pic>
        <p:nvPicPr>
          <p:cNvPr id="4" name="Content Placeholder 3" descr="Screen Shot 2013-09-19 at 3.54.13 PM.png"/>
          <p:cNvPicPr>
            <a:picLocks noGrp="1" noChangeAspect="1"/>
          </p:cNvPicPr>
          <p:nvPr>
            <p:ph idx="1"/>
          </p:nvPr>
        </p:nvPicPr>
        <p:blipFill>
          <a:blip r:embed="rId2">
            <a:extLst>
              <a:ext uri="{28A0092B-C50C-407E-A947-70E740481C1C}">
                <a14:useLocalDpi xmlns:a14="http://schemas.microsoft.com/office/drawing/2010/main" val="0"/>
              </a:ext>
            </a:extLst>
          </a:blip>
          <a:srcRect t="-23717" b="-23717"/>
          <a:stretch>
            <a:fillRect/>
          </a:stretch>
        </p:blipFill>
        <p:spPr/>
      </p:pic>
    </p:spTree>
    <p:extLst>
      <p:ext uri="{BB962C8B-B14F-4D97-AF65-F5344CB8AC3E}">
        <p14:creationId xmlns:p14="http://schemas.microsoft.com/office/powerpoint/2010/main" val="96717880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coursera</a:t>
            </a:r>
            <a:r>
              <a:rPr lang="en-US" dirty="0" smtClean="0"/>
              <a:t> platform (videos)</a:t>
            </a:r>
            <a:endParaRPr lang="en-US" dirty="0"/>
          </a:p>
        </p:txBody>
      </p:sp>
      <p:pic>
        <p:nvPicPr>
          <p:cNvPr id="6" name="Picture 5" descr="Screen Shot 2013-04-29 at 10.56.40 AM.png"/>
          <p:cNvPicPr>
            <a:picLocks noChangeAspect="1"/>
          </p:cNvPicPr>
          <p:nvPr/>
        </p:nvPicPr>
        <p:blipFill>
          <a:blip r:embed="rId2"/>
          <a:stretch>
            <a:fillRect/>
          </a:stretch>
        </p:blipFill>
        <p:spPr>
          <a:xfrm>
            <a:off x="1201630" y="1725084"/>
            <a:ext cx="6762966" cy="4179888"/>
          </a:xfrm>
          <a:prstGeom prst="rect">
            <a:avLst/>
          </a:prstGeom>
        </p:spPr>
      </p:pic>
    </p:spTree>
    <p:extLst>
      <p:ext uri="{BB962C8B-B14F-4D97-AF65-F5344CB8AC3E}">
        <p14:creationId xmlns:p14="http://schemas.microsoft.com/office/powerpoint/2010/main" val="377399903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coursera</a:t>
            </a:r>
            <a:r>
              <a:rPr lang="en-US" dirty="0" smtClean="0"/>
              <a:t> platform (quizzes)</a:t>
            </a:r>
            <a:endParaRPr lang="en-US" dirty="0"/>
          </a:p>
        </p:txBody>
      </p:sp>
      <p:pic>
        <p:nvPicPr>
          <p:cNvPr id="4" name="Content Placeholder 3" descr="Screen Shot 2013-04-29 at 10.58.29 AM.png"/>
          <p:cNvPicPr>
            <a:picLocks noGrp="1" noChangeAspect="1"/>
          </p:cNvPicPr>
          <p:nvPr>
            <p:ph idx="1"/>
          </p:nvPr>
        </p:nvPicPr>
        <p:blipFill>
          <a:blip r:embed="rId2"/>
          <a:srcRect l="-6289" r="-6289"/>
          <a:stretch>
            <a:fillRect/>
          </a:stretch>
        </p:blipFill>
        <p:spPr/>
      </p:pic>
    </p:spTree>
    <p:extLst>
      <p:ext uri="{BB962C8B-B14F-4D97-AF65-F5344CB8AC3E}">
        <p14:creationId xmlns:p14="http://schemas.microsoft.com/office/powerpoint/2010/main" val="340630326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coursera</a:t>
            </a:r>
            <a:r>
              <a:rPr lang="en-US" dirty="0" smtClean="0"/>
              <a:t> platform (forums)</a:t>
            </a:r>
            <a:endParaRPr lang="en-US" dirty="0"/>
          </a:p>
        </p:txBody>
      </p:sp>
      <p:pic>
        <p:nvPicPr>
          <p:cNvPr id="4" name="Content Placeholder 3" descr="Screen Shot 2013-04-29 at 11.15.07 AM.png"/>
          <p:cNvPicPr>
            <a:picLocks noGrp="1" noChangeAspect="1"/>
          </p:cNvPicPr>
          <p:nvPr>
            <p:ph idx="1"/>
          </p:nvPr>
        </p:nvPicPr>
        <p:blipFill>
          <a:blip r:embed="rId2"/>
          <a:srcRect t="-15730" b="-15730"/>
          <a:stretch>
            <a:fillRect/>
          </a:stretch>
        </p:blipFill>
        <p:spPr>
          <a:xfrm>
            <a:off x="158969" y="996948"/>
            <a:ext cx="8848287" cy="4866217"/>
          </a:xfrm>
        </p:spPr>
      </p:pic>
    </p:spTree>
    <p:extLst>
      <p:ext uri="{BB962C8B-B14F-4D97-AF65-F5344CB8AC3E}">
        <p14:creationId xmlns:p14="http://schemas.microsoft.com/office/powerpoint/2010/main" val="305327957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coursera</a:t>
            </a:r>
            <a:r>
              <a:rPr lang="en-US" dirty="0" smtClean="0"/>
              <a:t> platform (forums)</a:t>
            </a:r>
            <a:endParaRPr lang="en-US" dirty="0"/>
          </a:p>
        </p:txBody>
      </p:sp>
      <p:pic>
        <p:nvPicPr>
          <p:cNvPr id="6" name="Content Placeholder 5" descr="Screen Shot 2013-04-29 at 11.23.25 AM.png"/>
          <p:cNvPicPr>
            <a:picLocks noGrp="1" noChangeAspect="1"/>
          </p:cNvPicPr>
          <p:nvPr>
            <p:ph idx="1"/>
          </p:nvPr>
        </p:nvPicPr>
        <p:blipFill>
          <a:blip r:embed="rId2"/>
          <a:srcRect l="-3125" r="-3125"/>
          <a:stretch>
            <a:fillRect/>
          </a:stretch>
        </p:blipFill>
        <p:spPr>
          <a:xfrm>
            <a:off x="468313" y="1417638"/>
            <a:ext cx="8229600" cy="4525963"/>
          </a:xfrm>
        </p:spPr>
      </p:pic>
    </p:spTree>
    <p:extLst>
      <p:ext uri="{BB962C8B-B14F-4D97-AF65-F5344CB8AC3E}">
        <p14:creationId xmlns:p14="http://schemas.microsoft.com/office/powerpoint/2010/main" val="353368345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peer-grading</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8944717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coursera</a:t>
            </a:r>
            <a:r>
              <a:rPr lang="en-US" dirty="0" smtClean="0"/>
              <a:t> platform (peer review)</a:t>
            </a:r>
            <a:endParaRPr lang="en-US" dirty="0"/>
          </a:p>
        </p:txBody>
      </p:sp>
      <p:pic>
        <p:nvPicPr>
          <p:cNvPr id="4" name="Content Placeholder 3" descr="Screen Shot 2013-04-29 at 10.59.52 AM.png"/>
          <p:cNvPicPr>
            <a:picLocks noGrp="1" noChangeAspect="1"/>
          </p:cNvPicPr>
          <p:nvPr>
            <p:ph idx="1"/>
          </p:nvPr>
        </p:nvPicPr>
        <p:blipFill>
          <a:blip r:embed="rId2"/>
          <a:srcRect l="-9792" r="-9792"/>
          <a:stretch>
            <a:fillRect/>
          </a:stretch>
        </p:blipFill>
        <p:spPr>
          <a:xfrm>
            <a:off x="4538" y="1217084"/>
            <a:ext cx="9157150" cy="5036080"/>
          </a:xfrm>
        </p:spPr>
      </p:pic>
    </p:spTree>
    <p:extLst>
      <p:ext uri="{BB962C8B-B14F-4D97-AF65-F5344CB8AC3E}">
        <p14:creationId xmlns:p14="http://schemas.microsoft.com/office/powerpoint/2010/main" val="282080488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dirty="0" smtClean="0"/>
              <a:t>ata analysis rubric</a:t>
            </a:r>
            <a:endParaRPr lang="en-US" dirty="0"/>
          </a:p>
        </p:txBody>
      </p:sp>
      <p:sp>
        <p:nvSpPr>
          <p:cNvPr id="4" name="Rectangle 3"/>
          <p:cNvSpPr/>
          <p:nvPr/>
        </p:nvSpPr>
        <p:spPr>
          <a:xfrm>
            <a:off x="3376982" y="6307276"/>
            <a:ext cx="2121093" cy="369332"/>
          </a:xfrm>
          <a:prstGeom prst="rect">
            <a:avLst/>
          </a:prstGeom>
        </p:spPr>
        <p:txBody>
          <a:bodyPr wrap="none">
            <a:spAutoFit/>
          </a:bodyPr>
          <a:lstStyle/>
          <a:p>
            <a:r>
              <a:rPr lang="en-US" dirty="0"/>
              <a:t>http://</a:t>
            </a:r>
            <a:r>
              <a:rPr lang="en-US" dirty="0" err="1"/>
              <a:t>bit.ly</a:t>
            </a:r>
            <a:r>
              <a:rPr lang="en-US" dirty="0"/>
              <a:t>/1esZiUT</a:t>
            </a:r>
          </a:p>
        </p:txBody>
      </p:sp>
      <p:sp>
        <p:nvSpPr>
          <p:cNvPr id="5" name="Rectangle 4"/>
          <p:cNvSpPr/>
          <p:nvPr/>
        </p:nvSpPr>
        <p:spPr>
          <a:xfrm>
            <a:off x="457200" y="1934551"/>
            <a:ext cx="9532470" cy="4247317"/>
          </a:xfrm>
          <a:prstGeom prst="rect">
            <a:avLst/>
          </a:prstGeom>
        </p:spPr>
        <p:txBody>
          <a:bodyPr wrap="square">
            <a:spAutoFit/>
          </a:bodyPr>
          <a:lstStyle/>
          <a:p>
            <a:r>
              <a:rPr lang="en-US" b="1" dirty="0"/>
              <a:t>Formatting</a:t>
            </a:r>
          </a:p>
          <a:p>
            <a:endParaRPr lang="en-US" dirty="0"/>
          </a:p>
          <a:p>
            <a:r>
              <a:rPr lang="en-US" dirty="0"/>
              <a:t>1. Does the analysis have an introduction, analysis, and conclusions? (</a:t>
            </a:r>
            <a:r>
              <a:rPr lang="en-US" dirty="0" err="1"/>
              <a:t>wt</a:t>
            </a:r>
            <a:r>
              <a:rPr lang="en-US" dirty="0"/>
              <a:t> = 10)</a:t>
            </a:r>
          </a:p>
          <a:p>
            <a:r>
              <a:rPr lang="en-US" dirty="0"/>
              <a:t>2. Does the analysis include references for the statistical methods used? (</a:t>
            </a:r>
            <a:r>
              <a:rPr lang="en-US" dirty="0" err="1"/>
              <a:t>wt</a:t>
            </a:r>
            <a:r>
              <a:rPr lang="en-US" dirty="0"/>
              <a:t> = 2)</a:t>
            </a:r>
          </a:p>
          <a:p>
            <a:r>
              <a:rPr lang="en-US" dirty="0"/>
              <a:t>3. Are figures labeled and referred to by number in the text? (</a:t>
            </a:r>
            <a:r>
              <a:rPr lang="en-US" dirty="0" err="1"/>
              <a:t>wt</a:t>
            </a:r>
            <a:r>
              <a:rPr lang="en-US" dirty="0"/>
              <a:t> = 2)</a:t>
            </a:r>
          </a:p>
          <a:p>
            <a:r>
              <a:rPr lang="en-US" dirty="0"/>
              <a:t>4. Are figure captions descriptive enough to stand alone? (</a:t>
            </a:r>
            <a:r>
              <a:rPr lang="en-US" dirty="0" err="1"/>
              <a:t>wt</a:t>
            </a:r>
            <a:r>
              <a:rPr lang="en-US" dirty="0"/>
              <a:t> = 2)</a:t>
            </a:r>
          </a:p>
          <a:p>
            <a:r>
              <a:rPr lang="en-US" dirty="0"/>
              <a:t>5. Is the analysis written in grammatically correct English? (</a:t>
            </a:r>
            <a:r>
              <a:rPr lang="en-US" dirty="0" err="1"/>
              <a:t>wt</a:t>
            </a:r>
            <a:r>
              <a:rPr lang="en-US" dirty="0"/>
              <a:t> = 5)</a:t>
            </a:r>
          </a:p>
          <a:p>
            <a:endParaRPr lang="en-US" dirty="0"/>
          </a:p>
          <a:p>
            <a:r>
              <a:rPr lang="en-US" b="1" dirty="0"/>
              <a:t>The Question</a:t>
            </a:r>
          </a:p>
          <a:p>
            <a:endParaRPr lang="en-US" dirty="0"/>
          </a:p>
          <a:p>
            <a:r>
              <a:rPr lang="en-US" dirty="0"/>
              <a:t>1. Is the type of question specified (exploratory, inferential, predictive, causal)? (</a:t>
            </a:r>
            <a:r>
              <a:rPr lang="en-US" dirty="0" err="1"/>
              <a:t>wt</a:t>
            </a:r>
            <a:r>
              <a:rPr lang="en-US" dirty="0"/>
              <a:t> = 10)</a:t>
            </a:r>
          </a:p>
          <a:p>
            <a:r>
              <a:rPr lang="en-US" dirty="0"/>
              <a:t>2. Does the analysis answer the scientific question? (</a:t>
            </a:r>
            <a:r>
              <a:rPr lang="en-US" dirty="0" err="1"/>
              <a:t>wt</a:t>
            </a:r>
            <a:r>
              <a:rPr lang="en-US" dirty="0"/>
              <a:t> = 10)</a:t>
            </a:r>
          </a:p>
          <a:p>
            <a:r>
              <a:rPr lang="en-US" dirty="0"/>
              <a:t>3. Does the analysis report a measure of uncertainty about the answer? (</a:t>
            </a:r>
            <a:r>
              <a:rPr lang="en-US" dirty="0" err="1"/>
              <a:t>wt</a:t>
            </a:r>
            <a:r>
              <a:rPr lang="en-US" dirty="0"/>
              <a:t> = 10</a:t>
            </a:r>
            <a:r>
              <a:rPr lang="en-US" dirty="0" smtClean="0"/>
              <a:t>)</a:t>
            </a:r>
          </a:p>
          <a:p>
            <a:endParaRPr lang="en-US" dirty="0"/>
          </a:p>
          <a:p>
            <a:r>
              <a:rPr lang="en-US" dirty="0" smtClean="0"/>
              <a:t>…</a:t>
            </a:r>
            <a:endParaRPr lang="en-US" dirty="0"/>
          </a:p>
        </p:txBody>
      </p:sp>
    </p:spTree>
    <p:extLst>
      <p:ext uri="{BB962C8B-B14F-4D97-AF65-F5344CB8AC3E}">
        <p14:creationId xmlns:p14="http://schemas.microsoft.com/office/powerpoint/2010/main" val="28397012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
            </a:r>
            <a:r>
              <a:rPr lang="en-US" dirty="0" smtClean="0"/>
              <a:t>orkload (them)</a:t>
            </a:r>
            <a:endParaRPr lang="en-US" dirty="0"/>
          </a:p>
        </p:txBody>
      </p:sp>
      <p:sp>
        <p:nvSpPr>
          <p:cNvPr id="3" name="Content Placeholder 2"/>
          <p:cNvSpPr>
            <a:spLocks noGrp="1"/>
          </p:cNvSpPr>
          <p:nvPr>
            <p:ph idx="1"/>
          </p:nvPr>
        </p:nvSpPr>
        <p:spPr/>
        <p:txBody>
          <a:bodyPr/>
          <a:lstStyle/>
          <a:p>
            <a:endParaRPr lang="en-US" dirty="0"/>
          </a:p>
        </p:txBody>
      </p:sp>
      <p:pic>
        <p:nvPicPr>
          <p:cNvPr id="4" name="Picture 3" descr="Screen Shot 2013-09-19 at 4.42.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71" y="1600200"/>
            <a:ext cx="9144000" cy="1541598"/>
          </a:xfrm>
          <a:prstGeom prst="rect">
            <a:avLst/>
          </a:prstGeom>
        </p:spPr>
      </p:pic>
      <p:pic>
        <p:nvPicPr>
          <p:cNvPr id="5" name="Content Placeholder 3" descr="Screen Shot 2013-09-19 at 4.43.43 PM.png"/>
          <p:cNvPicPr>
            <a:picLocks noChangeAspect="1"/>
          </p:cNvPicPr>
          <p:nvPr/>
        </p:nvPicPr>
        <p:blipFill rotWithShape="1">
          <a:blip r:embed="rId3">
            <a:extLst>
              <a:ext uri="{28A0092B-C50C-407E-A947-70E740481C1C}">
                <a14:useLocalDpi xmlns:a14="http://schemas.microsoft.com/office/drawing/2010/main" val="0"/>
              </a:ext>
            </a:extLst>
          </a:blip>
          <a:srcRect t="-4929" b="-3874"/>
          <a:stretch/>
        </p:blipFill>
        <p:spPr>
          <a:xfrm>
            <a:off x="0" y="3660587"/>
            <a:ext cx="9234294" cy="1598707"/>
          </a:xfrm>
          <a:prstGeom prst="rect">
            <a:avLst/>
          </a:prstGeom>
        </p:spPr>
      </p:pic>
    </p:spTree>
    <p:extLst>
      <p:ext uri="{BB962C8B-B14F-4D97-AF65-F5344CB8AC3E}">
        <p14:creationId xmlns:p14="http://schemas.microsoft.com/office/powerpoint/2010/main" val="102840893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
            </a:r>
            <a:r>
              <a:rPr lang="en-US" dirty="0" smtClean="0"/>
              <a:t>y day job</a:t>
            </a:r>
            <a:endParaRPr lang="en-US" dirty="0"/>
          </a:p>
        </p:txBody>
      </p:sp>
      <p:sp>
        <p:nvSpPr>
          <p:cNvPr id="4" name="Rectangle 3"/>
          <p:cNvSpPr/>
          <p:nvPr/>
        </p:nvSpPr>
        <p:spPr>
          <a:xfrm>
            <a:off x="256116" y="6488668"/>
            <a:ext cx="6400800" cy="369332"/>
          </a:xfrm>
          <a:prstGeom prst="rect">
            <a:avLst/>
          </a:prstGeom>
        </p:spPr>
        <p:txBody>
          <a:bodyPr wrap="square">
            <a:spAutoFit/>
          </a:bodyPr>
          <a:lstStyle/>
          <a:p>
            <a:r>
              <a:rPr lang="en-US" dirty="0" smtClean="0"/>
              <a:t>http://www.illumina.com/systems/hiseq_2000_1000.ilmn</a:t>
            </a:r>
            <a:endParaRPr lang="en-US" dirty="0"/>
          </a:p>
        </p:txBody>
      </p:sp>
      <p:sp>
        <p:nvSpPr>
          <p:cNvPr id="3" name="Content Placeholder 2"/>
          <p:cNvSpPr>
            <a:spLocks noGrp="1"/>
          </p:cNvSpPr>
          <p:nvPr>
            <p:ph idx="1"/>
          </p:nvPr>
        </p:nvSpPr>
        <p:spPr/>
        <p:txBody>
          <a:bodyPr/>
          <a:lstStyle/>
          <a:p>
            <a:endParaRPr lang="en-US"/>
          </a:p>
        </p:txBody>
      </p:sp>
      <p:pic>
        <p:nvPicPr>
          <p:cNvPr id="6" name="Content Placeholder 4" descr="Screen Shot 2013-02-26 at 1.41.10 AM.png"/>
          <p:cNvPicPr>
            <a:picLocks noChangeAspect="1"/>
          </p:cNvPicPr>
          <p:nvPr/>
        </p:nvPicPr>
        <p:blipFill>
          <a:blip r:embed="rId2"/>
          <a:srcRect l="-24088" r="-24088"/>
          <a:stretch>
            <a:fillRect/>
          </a:stretch>
        </p:blipFill>
        <p:spPr>
          <a:xfrm>
            <a:off x="457200" y="1600200"/>
            <a:ext cx="8229600" cy="4525963"/>
          </a:xfrm>
          <a:prstGeom prst="rect">
            <a:avLst/>
          </a:prstGeom>
        </p:spPr>
      </p:pic>
    </p:spTree>
    <p:extLst>
      <p:ext uri="{BB962C8B-B14F-4D97-AF65-F5344CB8AC3E}">
        <p14:creationId xmlns:p14="http://schemas.microsoft.com/office/powerpoint/2010/main" val="228384511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p</a:t>
            </a:r>
            <a:r>
              <a:rPr lang="en-US" dirty="0" smtClean="0"/>
              <a:t>eople </a:t>
            </a:r>
            <a:r>
              <a:rPr lang="en-US" dirty="0" smtClean="0"/>
              <a:t>care about the certificate </a:t>
            </a:r>
            <a:r>
              <a:rPr lang="en-US" b="1" dirty="0" smtClean="0"/>
              <a:t>a lot</a:t>
            </a:r>
            <a:endParaRPr lang="en-US" dirty="0" smtClean="0"/>
          </a:p>
          <a:p>
            <a:pPr marL="514350" indent="-514350">
              <a:buFont typeface="+mj-lt"/>
              <a:buAutoNum type="arabicPeriod"/>
            </a:pPr>
            <a:endParaRPr lang="en-US" dirty="0" smtClean="0"/>
          </a:p>
          <a:p>
            <a:pPr marL="0" indent="0">
              <a:buNone/>
            </a:pPr>
            <a:endParaRPr lang="en-US" dirty="0" smtClean="0"/>
          </a:p>
          <a:p>
            <a:pPr marL="514350" indent="-514350">
              <a:buFont typeface="+mj-lt"/>
              <a:buAutoNum type="arabicPeriod"/>
            </a:pPr>
            <a:r>
              <a:rPr lang="en-US" dirty="0" smtClean="0"/>
              <a:t>1</a:t>
            </a:r>
            <a:r>
              <a:rPr lang="en-US" dirty="0" smtClean="0"/>
              <a:t>%/98%/1% rule of internet message </a:t>
            </a:r>
            <a:r>
              <a:rPr lang="en-US" dirty="0" smtClean="0"/>
              <a:t>boards</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r>
              <a:rPr lang="en-US" dirty="0"/>
              <a:t>c</a:t>
            </a:r>
            <a:r>
              <a:rPr lang="en-US" dirty="0" smtClean="0"/>
              <a:t>areful </a:t>
            </a:r>
            <a:r>
              <a:rPr lang="en-US" dirty="0" smtClean="0"/>
              <a:t>where you post data/send people</a:t>
            </a:r>
            <a:endParaRPr lang="en-US" dirty="0"/>
          </a:p>
        </p:txBody>
      </p:sp>
    </p:spTree>
    <p:extLst>
      <p:ext uri="{BB962C8B-B14F-4D97-AF65-F5344CB8AC3E}">
        <p14:creationId xmlns:p14="http://schemas.microsoft.com/office/powerpoint/2010/main" val="575984117"/>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a:t>
            </a:r>
            <a:r>
              <a:rPr lang="en-US" dirty="0" err="1" smtClean="0"/>
              <a:t>coursera</a:t>
            </a:r>
            <a:endParaRPr lang="en-US" dirty="0"/>
          </a:p>
        </p:txBody>
      </p:sp>
      <p:pic>
        <p:nvPicPr>
          <p:cNvPr id="4" name="Content Placeholder 3" descr="Screen Shot 2013-04-29 at 11.04.53 AM.png"/>
          <p:cNvPicPr>
            <a:picLocks noGrp="1" noChangeAspect="1"/>
          </p:cNvPicPr>
          <p:nvPr>
            <p:ph idx="1"/>
          </p:nvPr>
        </p:nvPicPr>
        <p:blipFill>
          <a:blip r:embed="rId2"/>
          <a:srcRect t="78459" b="-37204"/>
          <a:stretch>
            <a:fillRect/>
          </a:stretch>
        </p:blipFill>
        <p:spPr>
          <a:xfrm>
            <a:off x="770996" y="1270001"/>
            <a:ext cx="6878637" cy="1274206"/>
          </a:xfrm>
        </p:spPr>
      </p:pic>
      <p:pic>
        <p:nvPicPr>
          <p:cNvPr id="5" name="Picture 4" descr="Screen Shot 2013-04-29 at 11.05.37 AM.png"/>
          <p:cNvPicPr>
            <a:picLocks noChangeAspect="1"/>
          </p:cNvPicPr>
          <p:nvPr/>
        </p:nvPicPr>
        <p:blipFill>
          <a:blip r:embed="rId3"/>
          <a:stretch>
            <a:fillRect/>
          </a:stretch>
        </p:blipFill>
        <p:spPr>
          <a:xfrm>
            <a:off x="2536138" y="1877195"/>
            <a:ext cx="4093949" cy="4434770"/>
          </a:xfrm>
          <a:prstGeom prst="rect">
            <a:avLst/>
          </a:prstGeom>
        </p:spPr>
      </p:pic>
      <p:sp>
        <p:nvSpPr>
          <p:cNvPr id="6" name="Rectangle 5"/>
          <p:cNvSpPr/>
          <p:nvPr/>
        </p:nvSpPr>
        <p:spPr>
          <a:xfrm>
            <a:off x="2393103" y="5028353"/>
            <a:ext cx="1268730" cy="822960"/>
          </a:xfrm>
          <a:prstGeom prst="rect">
            <a:avLst/>
          </a:prstGeom>
          <a:noFill/>
          <a:ln w="63500">
            <a:solidFill>
              <a:schemeClr val="accent2"/>
            </a:solid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1310517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a:t>
            </a:r>
            <a:r>
              <a:rPr lang="en-US" dirty="0" err="1" smtClean="0"/>
              <a:t>coursera</a:t>
            </a:r>
            <a:endParaRPr lang="en-US" dirty="0"/>
          </a:p>
        </p:txBody>
      </p:sp>
      <p:pic>
        <p:nvPicPr>
          <p:cNvPr id="4" name="Content Placeholder 3" descr="Screen Shot 2013-04-29 at 11.09.05 AM.png"/>
          <p:cNvPicPr>
            <a:picLocks noGrp="1" noChangeAspect="1"/>
          </p:cNvPicPr>
          <p:nvPr>
            <p:ph idx="1"/>
          </p:nvPr>
        </p:nvPicPr>
        <p:blipFill>
          <a:blip r:embed="rId2"/>
          <a:srcRect l="-3624" r="-3624"/>
          <a:stretch>
            <a:fillRect/>
          </a:stretch>
        </p:blipFill>
        <p:spPr/>
      </p:pic>
    </p:spTree>
    <p:extLst>
      <p:ext uri="{BB962C8B-B14F-4D97-AF65-F5344CB8AC3E}">
        <p14:creationId xmlns:p14="http://schemas.microsoft.com/office/powerpoint/2010/main" val="193536679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a:t>
            </a:r>
            <a:r>
              <a:rPr lang="en-US" dirty="0" err="1" smtClean="0"/>
              <a:t>coursera</a:t>
            </a:r>
            <a:endParaRPr lang="en-US" dirty="0"/>
          </a:p>
        </p:txBody>
      </p:sp>
      <p:sp>
        <p:nvSpPr>
          <p:cNvPr id="3" name="Content Placeholder 2"/>
          <p:cNvSpPr>
            <a:spLocks noGrp="1"/>
          </p:cNvSpPr>
          <p:nvPr>
            <p:ph idx="1"/>
          </p:nvPr>
        </p:nvSpPr>
        <p:spPr/>
        <p:txBody>
          <a:bodyPr/>
          <a:lstStyle/>
          <a:p>
            <a:pPr>
              <a:buNone/>
            </a:pPr>
            <a:r>
              <a:rPr lang="en-US" dirty="0" smtClean="0"/>
              <a:t>email to </a:t>
            </a:r>
            <a:r>
              <a:rPr lang="en-US" dirty="0" err="1" smtClean="0"/>
              <a:t>brian</a:t>
            </a:r>
            <a:r>
              <a:rPr lang="en-US" dirty="0" smtClean="0"/>
              <a:t>:</a:t>
            </a:r>
          </a:p>
          <a:p>
            <a:pPr>
              <a:buNone/>
            </a:pPr>
            <a:endParaRPr lang="en-US" dirty="0" smtClean="0"/>
          </a:p>
          <a:p>
            <a:pPr>
              <a:buNone/>
            </a:pPr>
            <a:endParaRPr lang="en-US" dirty="0"/>
          </a:p>
        </p:txBody>
      </p:sp>
      <p:sp>
        <p:nvSpPr>
          <p:cNvPr id="4" name="Rectangle 3"/>
          <p:cNvSpPr/>
          <p:nvPr/>
        </p:nvSpPr>
        <p:spPr>
          <a:xfrm>
            <a:off x="1106488" y="2540000"/>
            <a:ext cx="6953249" cy="2308324"/>
          </a:xfrm>
          <a:prstGeom prst="rect">
            <a:avLst/>
          </a:prstGeom>
        </p:spPr>
        <p:txBody>
          <a:bodyPr wrap="square">
            <a:spAutoFit/>
          </a:bodyPr>
          <a:lstStyle/>
          <a:p>
            <a:r>
              <a:rPr lang="en-US" dirty="0" smtClean="0"/>
              <a:t>"I was reading the </a:t>
            </a:r>
            <a:r>
              <a:rPr lang="en-US" dirty="0" err="1" smtClean="0"/>
              <a:t>coursera</a:t>
            </a:r>
            <a:r>
              <a:rPr lang="en-US" dirty="0" smtClean="0"/>
              <a:t> course description you are teaching on Mathematical Biostatistics Boot Camp.  I have a question for you.  I have a son in prison in Georgia, and I would like him to take this course because he has the background for this class.  The problem I have is that he is not allowed to use the internet.  Would it be possible for me to down log the necessary information for him?  He would be able to read and write the homework assignments, and I will write his answers for you."</a:t>
            </a:r>
            <a:endParaRPr lang="en-US" dirty="0"/>
          </a:p>
        </p:txBody>
      </p:sp>
    </p:spTree>
    <p:extLst>
      <p:ext uri="{BB962C8B-B14F-4D97-AF65-F5344CB8AC3E}">
        <p14:creationId xmlns:p14="http://schemas.microsoft.com/office/powerpoint/2010/main" val="650307213"/>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3-09-19 at 2.49.42 PM.png"/>
          <p:cNvPicPr>
            <a:picLocks noGrp="1" noChangeAspect="1"/>
          </p:cNvPicPr>
          <p:nvPr>
            <p:ph idx="1"/>
          </p:nvPr>
        </p:nvPicPr>
        <p:blipFill>
          <a:blip r:embed="rId2">
            <a:extLst>
              <a:ext uri="{28A0092B-C50C-407E-A947-70E740481C1C}">
                <a14:useLocalDpi xmlns:a14="http://schemas.microsoft.com/office/drawing/2010/main" val="0"/>
              </a:ext>
            </a:extLst>
          </a:blip>
          <a:srcRect l="-55704" r="-55704"/>
          <a:stretch>
            <a:fillRect/>
          </a:stretch>
        </p:blipFill>
        <p:spPr>
          <a:xfrm>
            <a:off x="-313578" y="1417638"/>
            <a:ext cx="9457578" cy="5201303"/>
          </a:xfrm>
        </p:spPr>
      </p:pic>
      <p:pic>
        <p:nvPicPr>
          <p:cNvPr id="5" name="Picture 4" descr="Screen Shot 2013-09-19 at 2.50.21 PM.png"/>
          <p:cNvPicPr>
            <a:picLocks noChangeAspect="1"/>
          </p:cNvPicPr>
          <p:nvPr/>
        </p:nvPicPr>
        <p:blipFill rotWithShape="1">
          <a:blip r:embed="rId3">
            <a:extLst>
              <a:ext uri="{28A0092B-C50C-407E-A947-70E740481C1C}">
                <a14:useLocalDpi xmlns:a14="http://schemas.microsoft.com/office/drawing/2010/main" val="0"/>
              </a:ext>
            </a:extLst>
          </a:blip>
          <a:srcRect t="71198"/>
          <a:stretch/>
        </p:blipFill>
        <p:spPr>
          <a:xfrm>
            <a:off x="1" y="3541058"/>
            <a:ext cx="9144000" cy="669941"/>
          </a:xfrm>
          <a:prstGeom prst="rect">
            <a:avLst/>
          </a:prstGeom>
          <a:ln w="57150" cmpd="sng">
            <a:solidFill>
              <a:srgbClr val="800000"/>
            </a:solidFill>
          </a:ln>
        </p:spPr>
      </p:pic>
    </p:spTree>
    <p:extLst>
      <p:ext uri="{BB962C8B-B14F-4D97-AF65-F5344CB8AC3E}">
        <p14:creationId xmlns:p14="http://schemas.microsoft.com/office/powerpoint/2010/main" val="3126389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 side benefit of the platform</a:t>
            </a:r>
            <a:endParaRPr lang="en-US" dirty="0"/>
          </a:p>
        </p:txBody>
      </p:sp>
      <p:pic>
        <p:nvPicPr>
          <p:cNvPr id="4" name="Picture 3"/>
          <p:cNvPicPr>
            <a:picLocks noChangeAspect="1"/>
          </p:cNvPicPr>
          <p:nvPr/>
        </p:nvPicPr>
        <p:blipFill>
          <a:blip r:embed="rId2"/>
          <a:stretch>
            <a:fillRect/>
          </a:stretch>
        </p:blipFill>
        <p:spPr>
          <a:xfrm>
            <a:off x="2308410" y="1523999"/>
            <a:ext cx="4639235" cy="4639235"/>
          </a:xfrm>
          <a:prstGeom prst="rect">
            <a:avLst/>
          </a:prstGeom>
        </p:spPr>
      </p:pic>
    </p:spTree>
    <p:extLst>
      <p:ext uri="{BB962C8B-B14F-4D97-AF65-F5344CB8AC3E}">
        <p14:creationId xmlns:p14="http://schemas.microsoft.com/office/powerpoint/2010/main" val="4162512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arge-scale clinical trial of </a:t>
            </a:r>
            <a:r>
              <a:rPr lang="en-US" dirty="0" err="1" smtClean="0"/>
              <a:t>eda</a:t>
            </a:r>
            <a:endParaRPr lang="en-US" dirty="0"/>
          </a:p>
        </p:txBody>
      </p:sp>
      <p:pic>
        <p:nvPicPr>
          <p:cNvPr id="4" name="Content Placeholder 3" descr="Rplot.pdf"/>
          <p:cNvPicPr>
            <a:picLocks noGrp="1" noChangeAspect="1"/>
          </p:cNvPicPr>
          <p:nvPr>
            <p:ph idx="1"/>
          </p:nvPr>
        </p:nvPicPr>
        <p:blipFill>
          <a:blip r:embed="rId2">
            <a:extLst>
              <a:ext uri="{28A0092B-C50C-407E-A947-70E740481C1C}">
                <a14:useLocalDpi xmlns:a14="http://schemas.microsoft.com/office/drawing/2010/main" val="0"/>
              </a:ext>
            </a:extLst>
          </a:blip>
          <a:srcRect l="-18045" r="-18045"/>
          <a:stretch>
            <a:fillRect/>
          </a:stretch>
        </p:blipFill>
        <p:spPr/>
      </p:pic>
    </p:spTree>
    <p:extLst>
      <p:ext uri="{BB962C8B-B14F-4D97-AF65-F5344CB8AC3E}">
        <p14:creationId xmlns:p14="http://schemas.microsoft.com/office/powerpoint/2010/main" val="20383677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
            </a:r>
            <a:r>
              <a:rPr lang="en-US" dirty="0" smtClean="0"/>
              <a:t>orkload (me)</a:t>
            </a:r>
            <a:r>
              <a:rPr lang="en-US" dirty="0" smtClean="0"/>
              <a:t>	</a:t>
            </a:r>
            <a:endParaRPr lang="en-US" dirty="0"/>
          </a:p>
        </p:txBody>
      </p:sp>
      <p:sp>
        <p:nvSpPr>
          <p:cNvPr id="3" name="Content Placeholder 2"/>
          <p:cNvSpPr>
            <a:spLocks noGrp="1"/>
          </p:cNvSpPr>
          <p:nvPr>
            <p:ph idx="1"/>
          </p:nvPr>
        </p:nvSpPr>
        <p:spPr/>
        <p:txBody>
          <a:bodyPr>
            <a:normAutofit lnSpcReduction="10000"/>
          </a:bodyPr>
          <a:lstStyle/>
          <a:p>
            <a:r>
              <a:rPr lang="en-US" dirty="0" smtClean="0"/>
              <a:t>First time, depends on course</a:t>
            </a:r>
          </a:p>
          <a:p>
            <a:pPr lvl="1"/>
            <a:r>
              <a:rPr lang="en-US" dirty="0" smtClean="0"/>
              <a:t>Easily adaptable -&gt; moderate effort</a:t>
            </a:r>
          </a:p>
          <a:p>
            <a:pPr lvl="1"/>
            <a:r>
              <a:rPr lang="en-US" dirty="0" smtClean="0"/>
              <a:t>New/harder to adapt -&gt; large </a:t>
            </a:r>
            <a:r>
              <a:rPr lang="en-US" dirty="0" smtClean="0"/>
              <a:t>effort</a:t>
            </a:r>
          </a:p>
          <a:p>
            <a:pPr lvl="1"/>
            <a:r>
              <a:rPr lang="en-US" dirty="0" smtClean="0"/>
              <a:t>If you are an idiot like me -&gt; huge effort</a:t>
            </a:r>
            <a:endParaRPr lang="en-US" dirty="0" smtClean="0"/>
          </a:p>
          <a:p>
            <a:pPr lvl="1"/>
            <a:endParaRPr lang="en-US" dirty="0" smtClean="0"/>
          </a:p>
          <a:p>
            <a:r>
              <a:rPr lang="en-US" dirty="0" smtClean="0"/>
              <a:t>Repeat offerings</a:t>
            </a:r>
          </a:p>
          <a:p>
            <a:pPr lvl="1"/>
            <a:r>
              <a:rPr lang="en-US" dirty="0" smtClean="0"/>
              <a:t>Much lower effort</a:t>
            </a:r>
          </a:p>
          <a:p>
            <a:pPr lvl="1"/>
            <a:r>
              <a:rPr lang="en-US" dirty="0" smtClean="0"/>
              <a:t>Roger got an email telling him his class was finished. </a:t>
            </a:r>
          </a:p>
          <a:p>
            <a:pPr lvl="1"/>
            <a:endParaRPr lang="en-US" dirty="0"/>
          </a:p>
        </p:txBody>
      </p:sp>
    </p:spTree>
    <p:extLst>
      <p:ext uri="{BB962C8B-B14F-4D97-AF65-F5344CB8AC3E}">
        <p14:creationId xmlns:p14="http://schemas.microsoft.com/office/powerpoint/2010/main" val="7335369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would </a:t>
            </a:r>
            <a:r>
              <a:rPr lang="en-US" dirty="0" err="1" smtClean="0"/>
              <a:t>i</a:t>
            </a:r>
            <a:r>
              <a:rPr lang="en-US" dirty="0" smtClean="0"/>
              <a:t> do it again?</a:t>
            </a:r>
            <a:endParaRPr lang="en-US" dirty="0"/>
          </a:p>
        </p:txBody>
      </p:sp>
      <p:sp>
        <p:nvSpPr>
          <p:cNvPr id="3" name="Content Placeholder 2"/>
          <p:cNvSpPr>
            <a:spLocks noGrp="1"/>
          </p:cNvSpPr>
          <p:nvPr>
            <p:ph idx="1"/>
          </p:nvPr>
        </p:nvSpPr>
        <p:spPr/>
        <p:txBody>
          <a:bodyPr/>
          <a:lstStyle/>
          <a:p>
            <a:pPr>
              <a:buNone/>
            </a:pPr>
            <a:r>
              <a:rPr lang="en-US" dirty="0" smtClean="0"/>
              <a:t>ask them:</a:t>
            </a:r>
            <a:endParaRPr lang="en-US" dirty="0"/>
          </a:p>
        </p:txBody>
      </p:sp>
      <p:pic>
        <p:nvPicPr>
          <p:cNvPr id="4" name="Picture 3" descr="Screen Shot 2013-04-29 at 11.27.07 AM.png"/>
          <p:cNvPicPr>
            <a:picLocks noChangeAspect="1"/>
          </p:cNvPicPr>
          <p:nvPr/>
        </p:nvPicPr>
        <p:blipFill>
          <a:blip r:embed="rId2"/>
          <a:stretch>
            <a:fillRect/>
          </a:stretch>
        </p:blipFill>
        <p:spPr>
          <a:xfrm>
            <a:off x="3298036" y="2455334"/>
            <a:ext cx="2570153" cy="3122346"/>
          </a:xfrm>
          <a:prstGeom prst="rect">
            <a:avLst/>
          </a:prstGeom>
        </p:spPr>
      </p:pic>
    </p:spTree>
    <p:extLst>
      <p:ext uri="{BB962C8B-B14F-4D97-AF65-F5344CB8AC3E}">
        <p14:creationId xmlns:p14="http://schemas.microsoft.com/office/powerpoint/2010/main" val="2870080618"/>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a:t>
            </a:r>
            <a:r>
              <a:rPr lang="en-US" dirty="0" smtClean="0"/>
              <a:t>s this going to change things?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69191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
            </a:r>
            <a:r>
              <a:rPr lang="en-US" dirty="0" smtClean="0"/>
              <a:t>y day job</a:t>
            </a:r>
            <a:endParaRPr lang="en-US" dirty="0"/>
          </a:p>
        </p:txBody>
      </p:sp>
      <p:sp>
        <p:nvSpPr>
          <p:cNvPr id="3" name="Content Placeholder 2"/>
          <p:cNvSpPr>
            <a:spLocks noGrp="1"/>
          </p:cNvSpPr>
          <p:nvPr>
            <p:ph idx="1"/>
          </p:nvPr>
        </p:nvSpPr>
        <p:spPr>
          <a:xfrm>
            <a:off x="457200" y="1943145"/>
            <a:ext cx="4114800" cy="4525963"/>
          </a:xfrm>
        </p:spPr>
        <p:txBody>
          <a:bodyPr>
            <a:normAutofit/>
          </a:bodyPr>
          <a:lstStyle/>
          <a:p>
            <a:pPr marL="514350" indent="-514350" algn="ctr">
              <a:buNone/>
            </a:pPr>
            <a:r>
              <a:rPr lang="en-US" dirty="0" smtClean="0"/>
              <a:t>Develop technology</a:t>
            </a:r>
          </a:p>
          <a:p>
            <a:pPr marL="514350" indent="-514350" algn="ctr">
              <a:buNone/>
            </a:pPr>
            <a:r>
              <a:rPr lang="en-US" dirty="0" smtClean="0"/>
              <a:t>Apply to individuals</a:t>
            </a:r>
          </a:p>
          <a:p>
            <a:pPr marL="514350" indent="-514350" algn="ctr">
              <a:buNone/>
            </a:pPr>
            <a:r>
              <a:rPr lang="en-US" dirty="0" smtClean="0"/>
              <a:t>Identify features</a:t>
            </a:r>
          </a:p>
          <a:p>
            <a:pPr marL="514350" indent="-514350" algn="ctr">
              <a:buNone/>
            </a:pPr>
            <a:r>
              <a:rPr lang="en-US" dirty="0" smtClean="0"/>
              <a:t>Build procedure</a:t>
            </a:r>
          </a:p>
          <a:p>
            <a:pPr marL="514350" indent="-514350" algn="ctr">
              <a:buNone/>
            </a:pPr>
            <a:r>
              <a:rPr lang="en-US" dirty="0" smtClean="0"/>
              <a:t>Distribute results</a:t>
            </a:r>
          </a:p>
          <a:p>
            <a:pPr marL="514350" indent="-514350" algn="ctr">
              <a:buNone/>
            </a:pPr>
            <a:endParaRPr lang="en-US" dirty="0" smtClean="0"/>
          </a:p>
        </p:txBody>
      </p:sp>
      <p:pic>
        <p:nvPicPr>
          <p:cNvPr id="4" name="Picture 3" descr="hiseq.jpeg"/>
          <p:cNvPicPr>
            <a:picLocks noChangeAspect="1"/>
          </p:cNvPicPr>
          <p:nvPr/>
        </p:nvPicPr>
        <p:blipFill>
          <a:blip r:embed="rId2"/>
          <a:stretch>
            <a:fillRect/>
          </a:stretch>
        </p:blipFill>
        <p:spPr>
          <a:xfrm>
            <a:off x="6052954" y="1417638"/>
            <a:ext cx="1568633" cy="1716617"/>
          </a:xfrm>
          <a:prstGeom prst="rect">
            <a:avLst/>
          </a:prstGeom>
        </p:spPr>
      </p:pic>
      <p:pic>
        <p:nvPicPr>
          <p:cNvPr id="5" name="Picture 4"/>
          <p:cNvPicPr>
            <a:picLocks noChangeAspect="1"/>
          </p:cNvPicPr>
          <p:nvPr/>
        </p:nvPicPr>
        <p:blipFill>
          <a:blip r:embed="rId3"/>
          <a:stretch>
            <a:fillRect/>
          </a:stretch>
        </p:blipFill>
        <p:spPr>
          <a:xfrm>
            <a:off x="6087003" y="4854796"/>
            <a:ext cx="1555750" cy="1301750"/>
          </a:xfrm>
          <a:prstGeom prst="rect">
            <a:avLst/>
          </a:prstGeom>
        </p:spPr>
      </p:pic>
      <p:cxnSp>
        <p:nvCxnSpPr>
          <p:cNvPr id="6" name="Straight Connector 5"/>
          <p:cNvCxnSpPr>
            <a:stCxn id="4" idx="2"/>
          </p:cNvCxnSpPr>
          <p:nvPr/>
        </p:nvCxnSpPr>
        <p:spPr>
          <a:xfrm rot="16200000" flipH="1">
            <a:off x="6123690" y="3847835"/>
            <a:ext cx="1427162" cy="1"/>
          </a:xfrm>
          <a:prstGeom prst="line">
            <a:avLst/>
          </a:prstGeom>
          <a:ln w="38100">
            <a:gradFill flip="none" rotWithShape="1">
              <a:gsLst>
                <a:gs pos="0">
                  <a:schemeClr val="tx1"/>
                </a:gs>
                <a:gs pos="100000">
                  <a:srgbClr val="FFFFFF"/>
                </a:gs>
              </a:gsLst>
              <a:lin ang="10800000" scaled="0"/>
              <a:tileRect/>
            </a:gradFill>
            <a:tailEnd type="triangle" w="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759677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a:t>
            </a:r>
            <a:r>
              <a:rPr lang="en-US" dirty="0" smtClean="0"/>
              <a:t>es!</a:t>
            </a:r>
            <a:endParaRPr lang="en-US" dirty="0"/>
          </a:p>
        </p:txBody>
      </p:sp>
      <p:pic>
        <p:nvPicPr>
          <p:cNvPr id="4" name="Content Placeholder 3" descr="Screen Shot 2013-06-24 at 3.35.47 PM.png"/>
          <p:cNvPicPr>
            <a:picLocks noGrp="1" noChangeAspect="1"/>
          </p:cNvPicPr>
          <p:nvPr>
            <p:ph idx="1"/>
          </p:nvPr>
        </p:nvPicPr>
        <p:blipFill>
          <a:blip r:embed="rId2">
            <a:extLst>
              <a:ext uri="{28A0092B-C50C-407E-A947-70E740481C1C}">
                <a14:useLocalDpi xmlns:a14="http://schemas.microsoft.com/office/drawing/2010/main" val="0"/>
              </a:ext>
            </a:extLst>
          </a:blip>
          <a:srcRect t="-47143" b="-47143"/>
          <a:stretch>
            <a:fillRect/>
          </a:stretch>
        </p:blipFill>
        <p:spPr>
          <a:xfrm>
            <a:off x="1573930" y="889558"/>
            <a:ext cx="5878765" cy="3233094"/>
          </a:xfrm>
        </p:spPr>
      </p:pic>
      <p:pic>
        <p:nvPicPr>
          <p:cNvPr id="5" name="Picture 4" descr="Screen Shot 2013-06-24 at 3.36.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930" y="3846025"/>
            <a:ext cx="5878765" cy="1674390"/>
          </a:xfrm>
          <a:prstGeom prst="rect">
            <a:avLst/>
          </a:prstGeom>
        </p:spPr>
      </p:pic>
    </p:spTree>
    <p:extLst>
      <p:ext uri="{BB962C8B-B14F-4D97-AF65-F5344CB8AC3E}">
        <p14:creationId xmlns:p14="http://schemas.microsoft.com/office/powerpoint/2010/main" val="1398387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a:t>
            </a:r>
            <a:endParaRPr lang="en-US" dirty="0"/>
          </a:p>
        </p:txBody>
      </p:sp>
      <p:pic>
        <p:nvPicPr>
          <p:cNvPr id="4" name="Content Placeholder 3" descr="Screen Shot 2013-09-19 at 4.57.55 PM.png"/>
          <p:cNvPicPr>
            <a:picLocks noGrp="1" noChangeAspect="1"/>
          </p:cNvPicPr>
          <p:nvPr>
            <p:ph idx="1"/>
          </p:nvPr>
        </p:nvPicPr>
        <p:blipFill>
          <a:blip r:embed="rId2">
            <a:extLst>
              <a:ext uri="{28A0092B-C50C-407E-A947-70E740481C1C}">
                <a14:useLocalDpi xmlns:a14="http://schemas.microsoft.com/office/drawing/2010/main" val="0"/>
              </a:ext>
            </a:extLst>
          </a:blip>
          <a:srcRect t="5832" b="5832"/>
          <a:stretch>
            <a:fillRect/>
          </a:stretch>
        </p:blipFill>
        <p:spPr/>
      </p:pic>
    </p:spTree>
    <p:extLst>
      <p:ext uri="{BB962C8B-B14F-4D97-AF65-F5344CB8AC3E}">
        <p14:creationId xmlns:p14="http://schemas.microsoft.com/office/powerpoint/2010/main" val="32080025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
            </a:r>
            <a:r>
              <a:rPr lang="en-US" dirty="0" smtClean="0"/>
              <a:t>o!</a:t>
            </a:r>
            <a:endParaRPr lang="en-US" dirty="0"/>
          </a:p>
        </p:txBody>
      </p:sp>
      <p:pic>
        <p:nvPicPr>
          <p:cNvPr id="4" name="Content Placeholder 3" descr="Screen Shot 2013-09-19 at 4.56.50 PM.png"/>
          <p:cNvPicPr>
            <a:picLocks noGrp="1" noChangeAspect="1"/>
          </p:cNvPicPr>
          <p:nvPr>
            <p:ph idx="1"/>
          </p:nvPr>
        </p:nvPicPr>
        <p:blipFill>
          <a:blip r:embed="rId2">
            <a:extLst>
              <a:ext uri="{28A0092B-C50C-407E-A947-70E740481C1C}">
                <a14:useLocalDpi xmlns:a14="http://schemas.microsoft.com/office/drawing/2010/main" val="0"/>
              </a:ext>
            </a:extLst>
          </a:blip>
          <a:srcRect t="-89324" b="-89324"/>
          <a:stretch>
            <a:fillRect/>
          </a:stretch>
        </p:blipFill>
        <p:spPr>
          <a:xfrm>
            <a:off x="0" y="135965"/>
            <a:ext cx="8229600" cy="4525963"/>
          </a:xfrm>
        </p:spPr>
      </p:pic>
      <p:pic>
        <p:nvPicPr>
          <p:cNvPr id="5" name="Picture 4" descr="Screen Shot 2013-09-19 at 4.57.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8" y="3474395"/>
            <a:ext cx="8674702" cy="2375065"/>
          </a:xfrm>
          <a:prstGeom prst="rect">
            <a:avLst/>
          </a:prstGeom>
        </p:spPr>
      </p:pic>
    </p:spTree>
    <p:extLst>
      <p:ext uri="{BB962C8B-B14F-4D97-AF65-F5344CB8AC3E}">
        <p14:creationId xmlns:p14="http://schemas.microsoft.com/office/powerpoint/2010/main" val="25886267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t>
            </a:r>
            <a:r>
              <a:rPr lang="en-US" dirty="0" smtClean="0"/>
              <a:t>asy there!</a:t>
            </a:r>
            <a:endParaRPr lang="en-US" dirty="0"/>
          </a:p>
        </p:txBody>
      </p:sp>
      <p:pic>
        <p:nvPicPr>
          <p:cNvPr id="4" name="Content Placeholder 3" descr="Screen Shot 2013-09-19 at 4.58.38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t="2721" b="3339"/>
          <a:stretch/>
        </p:blipFill>
        <p:spPr>
          <a:xfrm>
            <a:off x="672352" y="1417638"/>
            <a:ext cx="8229600" cy="2540001"/>
          </a:xfrm>
        </p:spPr>
      </p:pic>
      <p:pic>
        <p:nvPicPr>
          <p:cNvPr id="5" name="Picture 4" descr="Screen Shot 2013-09-19 at 4.59.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940" y="3957639"/>
            <a:ext cx="7468118" cy="2286159"/>
          </a:xfrm>
          <a:prstGeom prst="rect">
            <a:avLst/>
          </a:prstGeom>
        </p:spPr>
      </p:pic>
      <p:sp>
        <p:nvSpPr>
          <p:cNvPr id="6" name="Rectangle 5"/>
          <p:cNvSpPr/>
          <p:nvPr/>
        </p:nvSpPr>
        <p:spPr>
          <a:xfrm>
            <a:off x="776940" y="5393765"/>
            <a:ext cx="7468118" cy="986117"/>
          </a:xfrm>
          <a:prstGeom prst="rect">
            <a:avLst/>
          </a:prstGeom>
          <a:noFill/>
          <a:ln w="571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02586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
            </a:r>
            <a:r>
              <a:rPr lang="en-US" dirty="0" smtClean="0"/>
              <a:t>hoa!</a:t>
            </a:r>
            <a:endParaRPr lang="en-US" dirty="0"/>
          </a:p>
        </p:txBody>
      </p:sp>
      <p:pic>
        <p:nvPicPr>
          <p:cNvPr id="4" name="Content Placeholder 3" descr="Screen Shot 2013-09-19 at 5.01.21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t="-4070" b="-10488"/>
          <a:stretch/>
        </p:blipFill>
        <p:spPr>
          <a:xfrm>
            <a:off x="457200" y="1628589"/>
            <a:ext cx="8229600" cy="1568823"/>
          </a:xfrm>
        </p:spPr>
      </p:pic>
      <p:pic>
        <p:nvPicPr>
          <p:cNvPr id="5" name="Picture 4" descr="Screen Shot 2013-09-19 at 5.02.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89" y="3564872"/>
            <a:ext cx="8845177" cy="1419597"/>
          </a:xfrm>
          <a:prstGeom prst="rect">
            <a:avLst/>
          </a:prstGeom>
        </p:spPr>
      </p:pic>
    </p:spTree>
    <p:extLst>
      <p:ext uri="{BB962C8B-B14F-4D97-AF65-F5344CB8AC3E}">
        <p14:creationId xmlns:p14="http://schemas.microsoft.com/office/powerpoint/2010/main" val="10661784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he reality</a:t>
            </a:r>
            <a:endParaRPr lang="en-US" dirty="0"/>
          </a:p>
        </p:txBody>
      </p:sp>
      <p:pic>
        <p:nvPicPr>
          <p:cNvPr id="4" name="Picture 3"/>
          <p:cNvPicPr>
            <a:picLocks noChangeAspect="1"/>
          </p:cNvPicPr>
          <p:nvPr/>
        </p:nvPicPr>
        <p:blipFill>
          <a:blip r:embed="rId2"/>
          <a:stretch>
            <a:fillRect/>
          </a:stretch>
        </p:blipFill>
        <p:spPr>
          <a:xfrm>
            <a:off x="419100" y="1511300"/>
            <a:ext cx="8293100" cy="3835400"/>
          </a:xfrm>
          <a:prstGeom prst="rect">
            <a:avLst/>
          </a:prstGeom>
        </p:spPr>
      </p:pic>
      <p:sp>
        <p:nvSpPr>
          <p:cNvPr id="5" name="Rectangle 4"/>
          <p:cNvSpPr/>
          <p:nvPr/>
        </p:nvSpPr>
        <p:spPr>
          <a:xfrm>
            <a:off x="1210234" y="6258423"/>
            <a:ext cx="7126941" cy="369332"/>
          </a:xfrm>
          <a:prstGeom prst="rect">
            <a:avLst/>
          </a:prstGeom>
        </p:spPr>
        <p:txBody>
          <a:bodyPr wrap="square">
            <a:spAutoFit/>
          </a:bodyPr>
          <a:lstStyle/>
          <a:p>
            <a:r>
              <a:rPr lang="en-US" dirty="0"/>
              <a:t>http://</a:t>
            </a:r>
            <a:r>
              <a:rPr lang="en-US" dirty="0" err="1"/>
              <a:t>en.wikipedia.org</a:t>
            </a:r>
            <a:r>
              <a:rPr lang="en-US" dirty="0"/>
              <a:t>/wiki/File:1904WrightFlyer.jpg</a:t>
            </a:r>
          </a:p>
        </p:txBody>
      </p:sp>
    </p:spTree>
    <p:extLst>
      <p:ext uri="{BB962C8B-B14F-4D97-AF65-F5344CB8AC3E}">
        <p14:creationId xmlns:p14="http://schemas.microsoft.com/office/powerpoint/2010/main" val="1110890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ocal issues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a:t>s</a:t>
            </a:r>
            <a:r>
              <a:rPr lang="en-US" dirty="0" smtClean="0"/>
              <a:t>horter </a:t>
            </a:r>
            <a:r>
              <a:rPr lang="en-US" dirty="0" smtClean="0"/>
              <a:t>videos (5-10 min</a:t>
            </a:r>
            <a:r>
              <a:rPr lang="en-US" dirty="0" smtClean="0"/>
              <a:t>)</a:t>
            </a:r>
          </a:p>
          <a:p>
            <a:pPr marL="514350" indent="-514350">
              <a:buFont typeface="+mj-lt"/>
              <a:buAutoNum type="arabicPeriod"/>
            </a:pPr>
            <a:endParaRPr lang="en-US" dirty="0" smtClean="0"/>
          </a:p>
          <a:p>
            <a:pPr marL="514350" indent="-514350">
              <a:buFont typeface="+mj-lt"/>
              <a:buAutoNum type="arabicPeriod"/>
            </a:pPr>
            <a:endParaRPr lang="en-US" dirty="0" smtClean="0"/>
          </a:p>
          <a:p>
            <a:pPr marL="514350" indent="-514350">
              <a:buFont typeface="+mj-lt"/>
              <a:buAutoNum type="arabicPeriod"/>
            </a:pPr>
            <a:r>
              <a:rPr lang="en-US" dirty="0"/>
              <a:t>b</a:t>
            </a:r>
            <a:r>
              <a:rPr lang="en-US" dirty="0" smtClean="0"/>
              <a:t>reak </a:t>
            </a:r>
            <a:r>
              <a:rPr lang="en-US" dirty="0" smtClean="0"/>
              <a:t>it into more </a:t>
            </a:r>
            <a:r>
              <a:rPr lang="en-US" dirty="0" smtClean="0"/>
              <a:t>classes</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r>
              <a:rPr lang="en-US" dirty="0"/>
              <a:t>a</a:t>
            </a:r>
            <a:r>
              <a:rPr lang="en-US" dirty="0" smtClean="0"/>
              <a:t>dd </a:t>
            </a:r>
            <a:r>
              <a:rPr lang="en-US" dirty="0" smtClean="0"/>
              <a:t>comments to peer review (if possible</a:t>
            </a:r>
            <a:r>
              <a:rPr lang="en-US" dirty="0" smtClean="0"/>
              <a:t>)</a:t>
            </a:r>
            <a:endParaRPr lang="en-US" dirty="0" smtClean="0"/>
          </a:p>
        </p:txBody>
      </p:sp>
    </p:spTree>
    <p:extLst>
      <p:ext uri="{BB962C8B-B14F-4D97-AF65-F5344CB8AC3E}">
        <p14:creationId xmlns:p14="http://schemas.microsoft.com/office/powerpoint/2010/main" val="591199144"/>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
            </a:r>
            <a:r>
              <a:rPr lang="en-US" dirty="0" smtClean="0"/>
              <a:t>or the bar…</a:t>
            </a:r>
            <a:endParaRPr lang="en-US" dirty="0"/>
          </a:p>
        </p:txBody>
      </p:sp>
      <p:sp>
        <p:nvSpPr>
          <p:cNvPr id="3" name="Content Placeholder 2"/>
          <p:cNvSpPr>
            <a:spLocks noGrp="1"/>
          </p:cNvSpPr>
          <p:nvPr>
            <p:ph idx="1"/>
          </p:nvPr>
        </p:nvSpPr>
        <p:spPr/>
        <p:txBody>
          <a:bodyPr>
            <a:normAutofit fontScale="85000" lnSpcReduction="20000"/>
          </a:bodyPr>
          <a:lstStyle/>
          <a:p>
            <a:pPr marL="514350" indent="-514350">
              <a:buFont typeface="+mj-lt"/>
              <a:buAutoNum type="arabicPeriod"/>
            </a:pPr>
            <a:r>
              <a:rPr lang="en-US" dirty="0" smtClean="0"/>
              <a:t>Hopkins Data Science Lab and You!</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r>
              <a:rPr lang="en-US" dirty="0" smtClean="0"/>
              <a:t>Will this have an impact on you?</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r>
              <a:rPr lang="en-US" dirty="0" smtClean="0"/>
              <a:t>How will this be self-supporting?</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r>
              <a:rPr lang="en-US" dirty="0" smtClean="0"/>
              <a:t>Should we make this interactive?</a:t>
            </a:r>
            <a:endParaRPr lang="en-US" dirty="0"/>
          </a:p>
        </p:txBody>
      </p:sp>
    </p:spTree>
    <p:extLst>
      <p:ext uri="{BB962C8B-B14F-4D97-AF65-F5344CB8AC3E}">
        <p14:creationId xmlns:p14="http://schemas.microsoft.com/office/powerpoint/2010/main" val="37124592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wirl!</a:t>
            </a:r>
            <a:endParaRPr lang="en-US" dirty="0"/>
          </a:p>
        </p:txBody>
      </p:sp>
      <p:pic>
        <p:nvPicPr>
          <p:cNvPr id="4" name="Picture 3" descr="Screen Shot 2013-09-19 at 4.38.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158253"/>
            <a:ext cx="8369300" cy="2616200"/>
          </a:xfrm>
          <a:prstGeom prst="rect">
            <a:avLst/>
          </a:prstGeom>
        </p:spPr>
      </p:pic>
      <p:sp>
        <p:nvSpPr>
          <p:cNvPr id="5" name="Rectangle 4"/>
          <p:cNvSpPr/>
          <p:nvPr/>
        </p:nvSpPr>
        <p:spPr>
          <a:xfrm>
            <a:off x="2782843" y="6277393"/>
            <a:ext cx="3249608" cy="369332"/>
          </a:xfrm>
          <a:prstGeom prst="rect">
            <a:avLst/>
          </a:prstGeom>
        </p:spPr>
        <p:txBody>
          <a:bodyPr wrap="none">
            <a:spAutoFit/>
          </a:bodyPr>
          <a:lstStyle/>
          <a:p>
            <a:r>
              <a:rPr lang="en-US" dirty="0"/>
              <a:t>http://</a:t>
            </a:r>
            <a:r>
              <a:rPr lang="en-US" dirty="0" err="1"/>
              <a:t>ncarchedi.github.io</a:t>
            </a:r>
            <a:r>
              <a:rPr lang="en-US" dirty="0"/>
              <a:t>/swirl/</a:t>
            </a:r>
          </a:p>
        </p:txBody>
      </p:sp>
    </p:spTree>
    <p:extLst>
      <p:ext uri="{BB962C8B-B14F-4D97-AF65-F5344CB8AC3E}">
        <p14:creationId xmlns:p14="http://schemas.microsoft.com/office/powerpoint/2010/main" val="21225263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248588" cy="1143000"/>
          </a:xfrm>
        </p:spPr>
        <p:txBody>
          <a:bodyPr>
            <a:normAutofit fontScale="90000"/>
          </a:bodyPr>
          <a:lstStyle/>
          <a:p>
            <a:r>
              <a:rPr lang="en-US" dirty="0"/>
              <a:t>http://</a:t>
            </a:r>
            <a:r>
              <a:rPr lang="en-US" dirty="0" err="1"/>
              <a:t>simplystatistics.org</a:t>
            </a:r>
            <a:r>
              <a:rPr lang="en-US" dirty="0"/>
              <a:t>/</a:t>
            </a:r>
            <a:r>
              <a:rPr lang="en-US" dirty="0" err="1"/>
              <a:t>unconference</a:t>
            </a:r>
            <a:r>
              <a:rPr lang="en-US" dirty="0"/>
              <a:t>/</a:t>
            </a:r>
          </a:p>
        </p:txBody>
      </p:sp>
      <p:pic>
        <p:nvPicPr>
          <p:cNvPr id="4" name="Content Placeholder 3"/>
          <p:cNvPicPr>
            <a:picLocks noGrp="1" noChangeAspect="1"/>
          </p:cNvPicPr>
          <p:nvPr>
            <p:ph idx="1"/>
          </p:nvPr>
        </p:nvPicPr>
        <p:blipFill>
          <a:blip r:embed="rId2"/>
          <a:srcRect t="-59351" b="-59351"/>
          <a:stretch>
            <a:fillRect/>
          </a:stretch>
        </p:blipFill>
        <p:spPr/>
      </p:pic>
    </p:spTree>
    <p:extLst>
      <p:ext uri="{BB962C8B-B14F-4D97-AF65-F5344CB8AC3E}">
        <p14:creationId xmlns:p14="http://schemas.microsoft.com/office/powerpoint/2010/main" val="2639837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high-throughput tech </a:t>
            </a:r>
            <a:r>
              <a:rPr lang="en-US" dirty="0" err="1" smtClean="0">
                <a:latin typeface="Wingdings"/>
                <a:ea typeface="Wingdings"/>
                <a:cs typeface="Wingdings"/>
              </a:rPr>
              <a:t></a:t>
            </a:r>
            <a:r>
              <a:rPr lang="en-US" dirty="0" smtClean="0"/>
              <a:t> clinical tool</a:t>
            </a:r>
            <a:endParaRPr lang="en-US" dirty="0"/>
          </a:p>
        </p:txBody>
      </p:sp>
      <p:sp>
        <p:nvSpPr>
          <p:cNvPr id="3" name="Content Placeholder 2"/>
          <p:cNvSpPr>
            <a:spLocks noGrp="1"/>
          </p:cNvSpPr>
          <p:nvPr>
            <p:ph idx="1"/>
          </p:nvPr>
        </p:nvSpPr>
        <p:spPr>
          <a:xfrm>
            <a:off x="457200" y="1943145"/>
            <a:ext cx="4114800" cy="4525963"/>
          </a:xfrm>
        </p:spPr>
        <p:txBody>
          <a:bodyPr>
            <a:normAutofit/>
          </a:bodyPr>
          <a:lstStyle/>
          <a:p>
            <a:pPr marL="514350" indent="-514350" algn="ctr">
              <a:buNone/>
            </a:pPr>
            <a:r>
              <a:rPr lang="en-US" dirty="0" smtClean="0"/>
              <a:t>Develop technology</a:t>
            </a:r>
          </a:p>
          <a:p>
            <a:pPr marL="514350" indent="-514350" algn="ctr">
              <a:buNone/>
            </a:pPr>
            <a:r>
              <a:rPr lang="en-US" dirty="0" smtClean="0"/>
              <a:t>Apply to individuals</a:t>
            </a:r>
          </a:p>
          <a:p>
            <a:pPr marL="514350" indent="-514350" algn="ctr">
              <a:buNone/>
            </a:pPr>
            <a:r>
              <a:rPr lang="en-US" dirty="0" smtClean="0"/>
              <a:t>Identify features</a:t>
            </a:r>
          </a:p>
          <a:p>
            <a:pPr marL="514350" indent="-514350" algn="ctr">
              <a:buNone/>
            </a:pPr>
            <a:r>
              <a:rPr lang="en-US" dirty="0" smtClean="0"/>
              <a:t>Build procedure</a:t>
            </a:r>
          </a:p>
          <a:p>
            <a:pPr marL="514350" indent="-514350" algn="ctr">
              <a:buNone/>
            </a:pPr>
            <a:r>
              <a:rPr lang="en-US" dirty="0" smtClean="0"/>
              <a:t>Distribute results</a:t>
            </a:r>
          </a:p>
          <a:p>
            <a:pPr marL="514350" indent="-514350" algn="ctr">
              <a:buNone/>
            </a:pPr>
            <a:endParaRPr lang="en-US" dirty="0" smtClean="0"/>
          </a:p>
        </p:txBody>
      </p:sp>
      <p:sp>
        <p:nvSpPr>
          <p:cNvPr id="4" name="Content Placeholder 2"/>
          <p:cNvSpPr txBox="1">
            <a:spLocks/>
          </p:cNvSpPr>
          <p:nvPr/>
        </p:nvSpPr>
        <p:spPr>
          <a:xfrm>
            <a:off x="4546600" y="1968961"/>
            <a:ext cx="4419600" cy="4525963"/>
          </a:xfrm>
          <a:prstGeom prst="rect">
            <a:avLst/>
          </a:prstGeom>
        </p:spPr>
        <p:txBody>
          <a:bodyPr vert="horz" lIns="91440" tIns="45720" rIns="91440" bIns="45720" rtlCol="0">
            <a:normAutofit/>
          </a:bodyPr>
          <a:lstStyle/>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rPr>
              <a:t>Preprocessing</a:t>
            </a:r>
          </a:p>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rPr>
              <a:t>Experimental</a:t>
            </a:r>
            <a:r>
              <a:rPr kumimoji="0" lang="en-US" sz="3200" b="0" i="0" u="none" strike="noStrike" kern="1200" cap="none" spc="0" normalizeH="0" noProof="0" dirty="0" smtClean="0">
                <a:ln>
                  <a:noFill/>
                </a:ln>
                <a:solidFill>
                  <a:schemeClr val="accent2"/>
                </a:solidFill>
                <a:effectLst/>
                <a:uLnTx/>
                <a:uFillTx/>
                <a:latin typeface="Trebuchet MS"/>
                <a:ea typeface="+mn-ea"/>
                <a:cs typeface="Trebuchet MS"/>
              </a:rPr>
              <a:t> Design</a:t>
            </a:r>
            <a:endPar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endParaRPr>
          </a:p>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r>
              <a:rPr lang="en-US" sz="3200" dirty="0" smtClean="0">
                <a:solidFill>
                  <a:schemeClr val="accent2"/>
                </a:solidFill>
                <a:latin typeface="Trebuchet MS"/>
                <a:cs typeface="Trebuchet MS"/>
              </a:rPr>
              <a:t>Statistical inference</a:t>
            </a:r>
            <a:endPar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endParaRPr>
          </a:p>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rPr>
              <a:t>Machine learning</a:t>
            </a:r>
          </a:p>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rPr>
              <a:t>Software/Visualization</a:t>
            </a:r>
          </a:p>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endPar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endParaRPr>
          </a:p>
        </p:txBody>
      </p:sp>
    </p:spTree>
    <p:extLst>
      <p:ext uri="{BB962C8B-B14F-4D97-AF65-F5344CB8AC3E}">
        <p14:creationId xmlns:p14="http://schemas.microsoft.com/office/powerpoint/2010/main" val="279887434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high-throughput tech </a:t>
            </a:r>
            <a:r>
              <a:rPr lang="en-US" dirty="0" err="1" smtClean="0">
                <a:latin typeface="Wingdings"/>
                <a:ea typeface="Wingdings"/>
                <a:cs typeface="Wingdings"/>
              </a:rPr>
              <a:t></a:t>
            </a:r>
            <a:r>
              <a:rPr lang="en-US" dirty="0" smtClean="0"/>
              <a:t> clinical tool</a:t>
            </a:r>
            <a:endParaRPr lang="en-US" dirty="0"/>
          </a:p>
        </p:txBody>
      </p:sp>
      <p:sp>
        <p:nvSpPr>
          <p:cNvPr id="4" name="Content Placeholder 2"/>
          <p:cNvSpPr txBox="1">
            <a:spLocks/>
          </p:cNvSpPr>
          <p:nvPr/>
        </p:nvSpPr>
        <p:spPr>
          <a:xfrm>
            <a:off x="4546600" y="1968961"/>
            <a:ext cx="4419600" cy="4525963"/>
          </a:xfrm>
          <a:prstGeom prst="rect">
            <a:avLst/>
          </a:prstGeom>
        </p:spPr>
        <p:txBody>
          <a:bodyPr vert="horz" lIns="91440" tIns="45720" rIns="91440" bIns="45720" rtlCol="0">
            <a:normAutofit/>
          </a:bodyPr>
          <a:lstStyle/>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rPr>
              <a:t>Preprocessing</a:t>
            </a:r>
          </a:p>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rPr>
              <a:t>Experimental</a:t>
            </a:r>
            <a:r>
              <a:rPr kumimoji="0" lang="en-US" sz="3200" b="0" i="0" u="none" strike="noStrike" kern="1200" cap="none" spc="0" normalizeH="0" noProof="0" dirty="0" smtClean="0">
                <a:ln>
                  <a:noFill/>
                </a:ln>
                <a:solidFill>
                  <a:schemeClr val="accent2"/>
                </a:solidFill>
                <a:effectLst/>
                <a:uLnTx/>
                <a:uFillTx/>
                <a:latin typeface="Trebuchet MS"/>
                <a:ea typeface="+mn-ea"/>
                <a:cs typeface="Trebuchet MS"/>
              </a:rPr>
              <a:t> Design</a:t>
            </a:r>
            <a:endPar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endParaRPr>
          </a:p>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r>
              <a:rPr lang="en-US" sz="3200" dirty="0" smtClean="0">
                <a:solidFill>
                  <a:schemeClr val="accent2"/>
                </a:solidFill>
                <a:latin typeface="Trebuchet MS"/>
                <a:cs typeface="Trebuchet MS"/>
              </a:rPr>
              <a:t>Statistical inference</a:t>
            </a:r>
            <a:endPar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endParaRPr>
          </a:p>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rPr>
              <a:t>Machine learning</a:t>
            </a:r>
          </a:p>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rPr>
              <a:t>Software/Visualization</a:t>
            </a:r>
          </a:p>
          <a:p>
            <a:pPr marL="514350" marR="0" lvl="0" indent="-514350" algn="ctr" defTabSz="457200" rtl="0" eaLnBrk="1" fontAlgn="auto" latinLnBrk="0" hangingPunct="1">
              <a:lnSpc>
                <a:spcPct val="100000"/>
              </a:lnSpc>
              <a:spcBef>
                <a:spcPct val="20000"/>
              </a:spcBef>
              <a:spcAft>
                <a:spcPts val="0"/>
              </a:spcAft>
              <a:buClrTx/>
              <a:buSzTx/>
              <a:buFont typeface="Arial"/>
              <a:buNone/>
              <a:tabLst/>
              <a:defRPr/>
            </a:pPr>
            <a:endParaRPr kumimoji="0" lang="en-US" sz="3200" b="0" i="0" u="none" strike="noStrike" kern="1200" cap="none" spc="0" normalizeH="0" baseline="0" noProof="0" dirty="0" smtClean="0">
              <a:ln>
                <a:noFill/>
              </a:ln>
              <a:solidFill>
                <a:schemeClr val="accent2"/>
              </a:solidFill>
              <a:effectLst/>
              <a:uLnTx/>
              <a:uFillTx/>
              <a:latin typeface="Trebuchet MS"/>
              <a:ea typeface="+mn-ea"/>
              <a:cs typeface="Trebuchet MS"/>
            </a:endParaRPr>
          </a:p>
        </p:txBody>
      </p:sp>
      <p:sp>
        <p:nvSpPr>
          <p:cNvPr id="10" name="Right Bracket 9"/>
          <p:cNvSpPr/>
          <p:nvPr/>
        </p:nvSpPr>
        <p:spPr>
          <a:xfrm>
            <a:off x="3759200" y="1968961"/>
            <a:ext cx="304800" cy="3992880"/>
          </a:xfrm>
          <a:prstGeom prst="rightBracket">
            <a:avLst/>
          </a:prstGeom>
          <a:ln w="1270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sp>
      <p:sp>
        <p:nvSpPr>
          <p:cNvPr id="11" name="Left Arrow 10"/>
          <p:cNvSpPr/>
          <p:nvPr/>
        </p:nvSpPr>
        <p:spPr>
          <a:xfrm>
            <a:off x="4140200" y="2019761"/>
            <a:ext cx="1308100" cy="487680"/>
          </a:xfrm>
          <a:prstGeom prst="leftArrow">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sp>
      <p:pic>
        <p:nvPicPr>
          <p:cNvPr id="12" name="Picture 11" descr="Picture 6.png"/>
          <p:cNvPicPr>
            <a:picLocks noChangeAspect="1"/>
          </p:cNvPicPr>
          <p:nvPr/>
        </p:nvPicPr>
        <p:blipFill>
          <a:blip r:embed="rId2"/>
          <a:stretch>
            <a:fillRect/>
          </a:stretch>
        </p:blipFill>
        <p:spPr>
          <a:xfrm>
            <a:off x="457200" y="2235199"/>
            <a:ext cx="3008899" cy="3117041"/>
          </a:xfrm>
          <a:prstGeom prst="rect">
            <a:avLst/>
          </a:prstGeom>
        </p:spPr>
      </p:pic>
      <p:sp>
        <p:nvSpPr>
          <p:cNvPr id="13" name="TextBox 12"/>
          <p:cNvSpPr txBox="1"/>
          <p:nvPr/>
        </p:nvSpPr>
        <p:spPr>
          <a:xfrm>
            <a:off x="127000" y="5407843"/>
            <a:ext cx="3838536" cy="369332"/>
          </a:xfrm>
          <a:prstGeom prst="rect">
            <a:avLst/>
          </a:prstGeom>
          <a:noFill/>
        </p:spPr>
        <p:txBody>
          <a:bodyPr wrap="none" rtlCol="0">
            <a:spAutoFit/>
          </a:bodyPr>
          <a:lstStyle/>
          <a:p>
            <a:r>
              <a:rPr lang="en-US" dirty="0" smtClean="0">
                <a:solidFill>
                  <a:schemeClr val="accent1"/>
                </a:solidFill>
                <a:latin typeface="Trebuchet MS"/>
                <a:cs typeface="Trebuchet MS"/>
              </a:rPr>
              <a:t>Leek et al. </a:t>
            </a:r>
            <a:r>
              <a:rPr lang="en-US" i="1" dirty="0" smtClean="0">
                <a:solidFill>
                  <a:schemeClr val="accent1"/>
                </a:solidFill>
                <a:latin typeface="Trebuchet MS"/>
                <a:cs typeface="Trebuchet MS"/>
              </a:rPr>
              <a:t>Nat. Rev. Genetics </a:t>
            </a:r>
            <a:r>
              <a:rPr lang="en-US" dirty="0" smtClean="0">
                <a:solidFill>
                  <a:schemeClr val="accent1"/>
                </a:solidFill>
                <a:latin typeface="Trebuchet MS"/>
                <a:cs typeface="Trebuchet MS"/>
              </a:rPr>
              <a:t>2010</a:t>
            </a:r>
          </a:p>
        </p:txBody>
      </p:sp>
      <p:sp>
        <p:nvSpPr>
          <p:cNvPr id="14" name="TextBox 13"/>
          <p:cNvSpPr txBox="1"/>
          <p:nvPr/>
        </p:nvSpPr>
        <p:spPr>
          <a:xfrm>
            <a:off x="838200" y="1681201"/>
            <a:ext cx="2472702" cy="553998"/>
          </a:xfrm>
          <a:prstGeom prst="rect">
            <a:avLst/>
          </a:prstGeom>
          <a:noFill/>
        </p:spPr>
        <p:txBody>
          <a:bodyPr wrap="none" rtlCol="0">
            <a:spAutoFit/>
          </a:bodyPr>
          <a:lstStyle/>
          <a:p>
            <a:r>
              <a:rPr lang="en-US" sz="3000" dirty="0" smtClean="0">
                <a:solidFill>
                  <a:schemeClr val="tx1">
                    <a:lumMod val="50000"/>
                    <a:lumOff val="50000"/>
                  </a:schemeClr>
                </a:solidFill>
                <a:latin typeface="Trebuchet MS"/>
                <a:cs typeface="Trebuchet MS"/>
              </a:rPr>
              <a:t>Batch Effects</a:t>
            </a:r>
          </a:p>
        </p:txBody>
      </p:sp>
    </p:spTree>
    <p:extLst>
      <p:ext uri="{BB962C8B-B14F-4D97-AF65-F5344CB8AC3E}">
        <p14:creationId xmlns:p14="http://schemas.microsoft.com/office/powerpoint/2010/main" val="143571241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3000" dirty="0" err="1" smtClean="0">
            <a:solidFill>
              <a:srgbClr val="0A1E5F"/>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1667</TotalTime>
  <Words>1501</Words>
  <Application>Microsoft Macintosh PowerPoint</Application>
  <PresentationFormat>On-screen Show (4:3)</PresentationFormat>
  <Paragraphs>325</Paragraphs>
  <Slides>79</Slides>
  <Notes>0</Notes>
  <HiddenSlides>0</HiddenSlides>
  <MMClips>2</MMClips>
  <ScaleCrop>false</ScaleCrop>
  <HeadingPairs>
    <vt:vector size="4" baseType="variant">
      <vt:variant>
        <vt:lpstr>Theme</vt:lpstr>
      </vt:variant>
      <vt:variant>
        <vt:i4>1</vt:i4>
      </vt:variant>
      <vt:variant>
        <vt:lpstr>Slide Titles</vt:lpstr>
      </vt:variant>
      <vt:variant>
        <vt:i4>79</vt:i4>
      </vt:variant>
    </vt:vector>
  </HeadingPairs>
  <TitlesOfParts>
    <vt:vector size="80" baseType="lpstr">
      <vt:lpstr>Office Theme</vt:lpstr>
      <vt:lpstr>teaching data science to the masses</vt:lpstr>
      <vt:lpstr>how brian caffo convinced me to do an  8 week unpaid internship for coursera</vt:lpstr>
      <vt:lpstr>share my talk!</vt:lpstr>
      <vt:lpstr>statistician vs. data scientist</vt:lpstr>
      <vt:lpstr>about me</vt:lpstr>
      <vt:lpstr>my day job</vt:lpstr>
      <vt:lpstr>my day job</vt:lpstr>
      <vt:lpstr>high-throughput tech  clinical tool</vt:lpstr>
      <vt:lpstr>high-throughput tech  clinical tool</vt:lpstr>
      <vt:lpstr>high-throughput tech  clinical tool</vt:lpstr>
      <vt:lpstr>high-throughput tech  clinical tool</vt:lpstr>
      <vt:lpstr>high-throughput tech  clinical tool</vt:lpstr>
      <vt:lpstr>high-throughput tech  clinical tool</vt:lpstr>
      <vt:lpstr>my definition of big data</vt:lpstr>
      <vt:lpstr>hopkins health data science</vt:lpstr>
      <vt:lpstr>accelerometers</vt:lpstr>
      <vt:lpstr>brain scans</vt:lpstr>
      <vt:lpstr>and sequencers</vt:lpstr>
      <vt:lpstr>oh my!</vt:lpstr>
      <vt:lpstr>how i got into teaching the masses</vt:lpstr>
      <vt:lpstr>official announcement</vt:lpstr>
      <vt:lpstr>the next day</vt:lpstr>
      <vt:lpstr>the day after that</vt:lpstr>
      <vt:lpstr>the day after that</vt:lpstr>
      <vt:lpstr>the day after that</vt:lpstr>
      <vt:lpstr>by the numbers  “computing for data analysis (v1)”</vt:lpstr>
      <vt:lpstr>by the numbers  “computing for data analysis (v2)”</vt:lpstr>
      <vt:lpstr>by the numbers  “mathematical biostatistics bootcamp (v1)”</vt:lpstr>
      <vt:lpstr>by the numbers  “mathematical biostatistics bootcamp (v2)”</vt:lpstr>
      <vt:lpstr>the numbers so far</vt:lpstr>
      <vt:lpstr>why i (we) did this*</vt:lpstr>
      <vt:lpstr>complimentary problems</vt:lpstr>
      <vt:lpstr>complimentary problems</vt:lpstr>
      <vt:lpstr>course structure (CDA – Peng)</vt:lpstr>
      <vt:lpstr>course structure (MBB – Caffo)</vt:lpstr>
      <vt:lpstr>course structure (DA – Leek)</vt:lpstr>
      <vt:lpstr>how i think of data analysis</vt:lpstr>
      <vt:lpstr>zooming out</vt:lpstr>
      <vt:lpstr>my intro video</vt:lpstr>
      <vt:lpstr>course structure (DA – Leek)</vt:lpstr>
      <vt:lpstr>what I covered</vt:lpstr>
      <vt:lpstr>what is data?</vt:lpstr>
      <vt:lpstr>types of analyses</vt:lpstr>
      <vt:lpstr>organizing a data analysis</vt:lpstr>
      <vt:lpstr>data munging</vt:lpstr>
      <vt:lpstr>eda</vt:lpstr>
      <vt:lpstr>statistics</vt:lpstr>
      <vt:lpstr>concepts like confounding</vt:lpstr>
      <vt:lpstr>simple machine learning</vt:lpstr>
      <vt:lpstr>how do you teach 100k+ people?</vt:lpstr>
      <vt:lpstr>coursera</vt:lpstr>
      <vt:lpstr>coursera platform (videos)</vt:lpstr>
      <vt:lpstr>coursera platform (quizzes)</vt:lpstr>
      <vt:lpstr>coursera platform (forums)</vt:lpstr>
      <vt:lpstr>coursera platform (forums)</vt:lpstr>
      <vt:lpstr>peer-grading</vt:lpstr>
      <vt:lpstr>coursera platform (peer review)</vt:lpstr>
      <vt:lpstr>data analysis rubric</vt:lpstr>
      <vt:lpstr>workload (them)</vt:lpstr>
      <vt:lpstr>lessons learned</vt:lpstr>
      <vt:lpstr>benefits of coursera</vt:lpstr>
      <vt:lpstr>benefits of coursera</vt:lpstr>
      <vt:lpstr>benefits of coursera</vt:lpstr>
      <vt:lpstr>PowerPoint Presentation</vt:lpstr>
      <vt:lpstr>a side benefit of the platform</vt:lpstr>
      <vt:lpstr>large-scale clinical trial of eda</vt:lpstr>
      <vt:lpstr>workload (me) </vt:lpstr>
      <vt:lpstr>would i do it again?</vt:lpstr>
      <vt:lpstr>is this going to change things?</vt:lpstr>
      <vt:lpstr>yes!</vt:lpstr>
      <vt:lpstr>no!</vt:lpstr>
      <vt:lpstr>no!</vt:lpstr>
      <vt:lpstr>easy there!</vt:lpstr>
      <vt:lpstr>whoa!</vt:lpstr>
      <vt:lpstr>the reality</vt:lpstr>
      <vt:lpstr>local issues</vt:lpstr>
      <vt:lpstr>for the bar…</vt:lpstr>
      <vt:lpstr>swirl!</vt:lpstr>
      <vt:lpstr>http://simplystatistics.org/unconference/</vt:lpstr>
    </vt:vector>
  </TitlesOfParts>
  <Company>Johns Hopkins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Jeffrey Leek</dc:creator>
  <cp:lastModifiedBy>Jeffrey Leek</cp:lastModifiedBy>
  <cp:revision>628</cp:revision>
  <dcterms:created xsi:type="dcterms:W3CDTF">2013-06-22T02:16:55Z</dcterms:created>
  <dcterms:modified xsi:type="dcterms:W3CDTF">2013-09-19T21:14:07Z</dcterms:modified>
</cp:coreProperties>
</file>